
<file path=[Content_Types].xml><?xml version="1.0" encoding="utf-8"?>
<Types xmlns="http://schemas.openxmlformats.org/package/2006/content-types">
  <Default Extension="png" ContentType="image/png"/>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62" r:id="rId4"/>
    <p:sldId id="296" r:id="rId5"/>
    <p:sldId id="295" r:id="rId6"/>
    <p:sldId id="264" r:id="rId7"/>
    <p:sldId id="425" r:id="rId8"/>
    <p:sldId id="433" r:id="rId9"/>
    <p:sldId id="434" r:id="rId10"/>
    <p:sldId id="431" r:id="rId11"/>
    <p:sldId id="432" r:id="rId12"/>
    <p:sldId id="424" r:id="rId13"/>
    <p:sldId id="423" r:id="rId14"/>
    <p:sldId id="426" r:id="rId15"/>
    <p:sldId id="427" r:id="rId16"/>
    <p:sldId id="428" r:id="rId17"/>
    <p:sldId id="429" r:id="rId18"/>
    <p:sldId id="430" r:id="rId19"/>
    <p:sldId id="435" r:id="rId20"/>
    <p:sldId id="436" r:id="rId21"/>
    <p:sldId id="437" r:id="rId22"/>
    <p:sldId id="265" r:id="rId23"/>
    <p:sldId id="267" r:id="rId24"/>
    <p:sldId id="390" r:id="rId25"/>
    <p:sldId id="391" r:id="rId26"/>
    <p:sldId id="439" r:id="rId27"/>
    <p:sldId id="438" r:id="rId28"/>
    <p:sldId id="440" r:id="rId29"/>
    <p:sldId id="403" r:id="rId30"/>
    <p:sldId id="294" r:id="rId31"/>
  </p:sldIdLst>
  <p:sldSz cx="9144000" cy="6858000" type="screen4x3"/>
  <p:notesSz cx="6858000" cy="9144000"/>
  <p:custDataLst>
    <p:tags r:id="rId35"/>
  </p:custDataLst>
  <p:defaultTex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srgbClr val="FF0000"/>
    </p:penClr>
    <p:extLst>
      <p:ext uri="{2FDB2607-1784-4EEB-B798-7EB5836EED8A}">
        <p14:showMediaCtrls xmlns:p14="http://schemas.microsoft.com/office/powerpoint/2010/main" val="1"/>
      </p:ext>
    </p:extLst>
  </p:showPr>
  <p:clrMru>
    <a:srgbClr val="F9680D"/>
    <a:srgbClr val="FADDD3"/>
    <a:srgbClr val="FBD2DD"/>
    <a:srgbClr val="FCD0E3"/>
    <a:srgbClr val="F44EDB"/>
    <a:srgbClr val="F9CFF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showGuides="1">
      <p:cViewPr varScale="1">
        <p:scale>
          <a:sx n="114" d="100"/>
          <a:sy n="114" d="100"/>
        </p:scale>
        <p:origin x="-1542"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5" Type="http://schemas.openxmlformats.org/officeDocument/2006/relationships/tags" Target="tags/tag1.xml"/><Relationship Id="rId34" Type="http://schemas.openxmlformats.org/officeDocument/2006/relationships/tableStyles" Target="tableStyles.xml"/><Relationship Id="rId33" Type="http://schemas.openxmlformats.org/officeDocument/2006/relationships/viewProps" Target="viewProps.xml"/><Relationship Id="rId32" Type="http://schemas.openxmlformats.org/officeDocument/2006/relationships/presProps" Target="presProps.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4500"/>
            </a:lvl1p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pPr fontAlgn="base"/>
            <a:r>
              <a:rPr lang="zh-CN" altLang="en-US" strike="noStrike" noProof="1" smtClean="0"/>
              <a:t>单击此处编辑母版副标题样式</a:t>
            </a:r>
            <a:endParaRPr lang="zh-CN" altLang="en-US" strike="noStrike" noProof="1"/>
          </a:p>
        </p:txBody>
      </p:sp>
      <p:sp>
        <p:nvSpPr>
          <p:cNvPr id="4" name="日期占位符 3"/>
          <p:cNvSpPr>
            <a:spLocks noGrp="1"/>
          </p:cNvSpPr>
          <p:nvPr>
            <p:ph type="dt" sz="half" idx="10"/>
          </p:nvPr>
        </p:nvSpPr>
        <p:spPr/>
        <p:txBody>
          <a:bodyPr/>
          <a:p>
            <a:pPr lvl="0" fontAlgn="base"/>
            <a:endParaRPr lang="zh-CN" altLang="en-US" strike="noStrike" noProof="1">
              <a:latin typeface="Arial" panose="020B0604020202020204" pitchFamily="34" charset="0"/>
            </a:endParaRPr>
          </a:p>
        </p:txBody>
      </p:sp>
      <p:sp>
        <p:nvSpPr>
          <p:cNvPr id="5" name="页脚占位符 4"/>
          <p:cNvSpPr>
            <a:spLocks noGrp="1"/>
          </p:cNvSpPr>
          <p:nvPr>
            <p:ph type="ftr" sz="quarter" idx="11"/>
          </p:nvPr>
        </p:nvSpPr>
        <p:spPr/>
        <p:txBody>
          <a:bodyPr/>
          <a:p>
            <a:pPr lvl="0" fontAlgn="base"/>
            <a:endParaRPr lang="zh-CN" altLang="en-US" strike="noStrike" noProof="1">
              <a:latin typeface="Arial" panose="020B0604020202020204" pitchFamily="34" charset="0"/>
            </a:endParaRPr>
          </a:p>
        </p:txBody>
      </p:sp>
      <p:sp>
        <p:nvSpPr>
          <p:cNvPr id="6" name="灯片编号占位符 5"/>
          <p:cNvSpPr>
            <a:spLocks noGrp="1"/>
          </p:cNvSpPr>
          <p:nvPr>
            <p:ph type="sldNum" sz="quarter" idx="12"/>
          </p:nvPr>
        </p:nvSpPr>
        <p:spPr/>
        <p:txBody>
          <a:bodyPr/>
          <a:p>
            <a:pPr lvl="0" fontAlgn="base"/>
            <a:fld id="{9A0DB2DC-4C9A-4742-B13C-FB6460FD350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p>
            <a:pPr lvl="0" fontAlgn="base"/>
            <a:endParaRPr lang="zh-CN" altLang="en-US" strike="noStrike" noProof="1">
              <a:latin typeface="Arial" panose="020B0604020202020204" pitchFamily="34" charset="0"/>
            </a:endParaRPr>
          </a:p>
        </p:txBody>
      </p:sp>
      <p:sp>
        <p:nvSpPr>
          <p:cNvPr id="5" name="页脚占位符 4"/>
          <p:cNvSpPr>
            <a:spLocks noGrp="1"/>
          </p:cNvSpPr>
          <p:nvPr>
            <p:ph type="ftr" sz="quarter" idx="11"/>
          </p:nvPr>
        </p:nvSpPr>
        <p:spPr/>
        <p:txBody>
          <a:bodyPr/>
          <a:p>
            <a:pPr lvl="0" fontAlgn="base"/>
            <a:endParaRPr lang="zh-CN" altLang="en-US" strike="noStrike" noProof="1">
              <a:latin typeface="Arial" panose="020B0604020202020204" pitchFamily="34" charset="0"/>
            </a:endParaRPr>
          </a:p>
        </p:txBody>
      </p:sp>
      <p:sp>
        <p:nvSpPr>
          <p:cNvPr id="6" name="灯片编号占位符 5"/>
          <p:cNvSpPr>
            <a:spLocks noGrp="1"/>
          </p:cNvSpPr>
          <p:nvPr>
            <p:ph type="sldNum" sz="quarter" idx="12"/>
          </p:nvPr>
        </p:nvSpPr>
        <p:spPr/>
        <p:txBody>
          <a:bodyPr/>
          <a:p>
            <a:pPr lvl="0" fontAlgn="base"/>
            <a:fld id="{9A0DB2DC-4C9A-4742-B13C-FB6460FD350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fontAlgn="base"/>
            <a:r>
              <a:rPr lang="zh-CN" altLang="en-US" strike="noStrike" noProof="1" smtClean="0"/>
              <a:t>单击此处编辑母版文本样式</a:t>
            </a:r>
            <a:endParaRPr lang="zh-CN" altLang="en-US" strike="noStrike" noProof="1" smtClean="0"/>
          </a:p>
        </p:txBody>
      </p:sp>
      <p:sp>
        <p:nvSpPr>
          <p:cNvPr id="4" name="日期占位符 3"/>
          <p:cNvSpPr>
            <a:spLocks noGrp="1"/>
          </p:cNvSpPr>
          <p:nvPr>
            <p:ph type="dt" sz="half" idx="10"/>
          </p:nvPr>
        </p:nvSpPr>
        <p:spPr/>
        <p:txBody>
          <a:bodyPr/>
          <a:p>
            <a:pPr lvl="0" fontAlgn="base"/>
            <a:endParaRPr lang="zh-CN" altLang="en-US" strike="noStrike" noProof="1">
              <a:latin typeface="Arial" panose="020B0604020202020204" pitchFamily="34" charset="0"/>
            </a:endParaRPr>
          </a:p>
        </p:txBody>
      </p:sp>
      <p:sp>
        <p:nvSpPr>
          <p:cNvPr id="5" name="页脚占位符 4"/>
          <p:cNvSpPr>
            <a:spLocks noGrp="1"/>
          </p:cNvSpPr>
          <p:nvPr>
            <p:ph type="ftr" sz="quarter" idx="11"/>
          </p:nvPr>
        </p:nvSpPr>
        <p:spPr/>
        <p:txBody>
          <a:bodyPr/>
          <a:p>
            <a:pPr lvl="0" fontAlgn="base"/>
            <a:endParaRPr lang="zh-CN" altLang="en-US" strike="noStrike" noProof="1">
              <a:latin typeface="Arial" panose="020B0604020202020204" pitchFamily="34" charset="0"/>
            </a:endParaRPr>
          </a:p>
        </p:txBody>
      </p:sp>
      <p:sp>
        <p:nvSpPr>
          <p:cNvPr id="6" name="灯片编号占位符 5"/>
          <p:cNvSpPr>
            <a:spLocks noGrp="1"/>
          </p:cNvSpPr>
          <p:nvPr>
            <p:ph type="sldNum" sz="quarter" idx="12"/>
          </p:nvPr>
        </p:nvSpPr>
        <p:spPr/>
        <p:txBody>
          <a:bodyPr/>
          <a:p>
            <a:pPr lvl="0" fontAlgn="base"/>
            <a:fld id="{9A0DB2DC-4C9A-4742-B13C-FB6460FD350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457200" y="1600200"/>
            <a:ext cx="4032504" cy="4525963"/>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4654296" y="1600200"/>
            <a:ext cx="4032504" cy="4525963"/>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日期占位符 4"/>
          <p:cNvSpPr>
            <a:spLocks noGrp="1"/>
          </p:cNvSpPr>
          <p:nvPr>
            <p:ph type="dt" sz="half" idx="10"/>
          </p:nvPr>
        </p:nvSpPr>
        <p:spPr/>
        <p:txBody>
          <a:bodyPr/>
          <a:p>
            <a:pPr lvl="0" fontAlgn="base"/>
            <a:endParaRPr lang="zh-CN" altLang="en-US" strike="noStrike" noProof="1">
              <a:latin typeface="Arial" panose="020B0604020202020204" pitchFamily="34" charset="0"/>
            </a:endParaRPr>
          </a:p>
        </p:txBody>
      </p:sp>
      <p:sp>
        <p:nvSpPr>
          <p:cNvPr id="6" name="页脚占位符 5"/>
          <p:cNvSpPr>
            <a:spLocks noGrp="1"/>
          </p:cNvSpPr>
          <p:nvPr>
            <p:ph type="ftr" sz="quarter" idx="11"/>
          </p:nvPr>
        </p:nvSpPr>
        <p:spPr/>
        <p:txBody>
          <a:bodyPr/>
          <a:p>
            <a:pPr lvl="0" fontAlgn="base"/>
            <a:endParaRPr lang="zh-CN" altLang="en-US" strike="noStrike" noProof="1">
              <a:latin typeface="Arial" panose="020B0604020202020204" pitchFamily="34" charset="0"/>
            </a:endParaRPr>
          </a:p>
        </p:txBody>
      </p:sp>
      <p:sp>
        <p:nvSpPr>
          <p:cNvPr id="7" name="灯片编号占位符 6"/>
          <p:cNvSpPr>
            <a:spLocks noGrp="1"/>
          </p:cNvSpPr>
          <p:nvPr>
            <p:ph type="sldNum" sz="quarter" idx="12"/>
          </p:nvPr>
        </p:nvSpPr>
        <p:spPr/>
        <p:txBody>
          <a:bodyPr/>
          <a:p>
            <a:pPr lvl="0" fontAlgn="base"/>
            <a:fld id="{9A0DB2DC-4C9A-4742-B13C-FB6460FD350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smtClean="0"/>
              <a:t>单击此处编辑母版文本样式</a:t>
            </a:r>
            <a:endParaRPr lang="zh-CN" altLang="en-US" strike="noStrike" noProof="1" smtClean="0"/>
          </a:p>
        </p:txBody>
      </p:sp>
      <p:sp>
        <p:nvSpPr>
          <p:cNvPr id="4" name="内容占位符 3"/>
          <p:cNvSpPr>
            <a:spLocks noGrp="1"/>
          </p:cNvSpPr>
          <p:nvPr>
            <p:ph sz="half" idx="2"/>
          </p:nvPr>
        </p:nvSpPr>
        <p:spPr>
          <a:xfrm>
            <a:off x="890081" y="2665379"/>
            <a:ext cx="3655181"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smtClean="0"/>
              <a:t>单击此处编辑母版文本样式</a:t>
            </a:r>
            <a:endParaRPr lang="zh-CN" altLang="en-US" strike="noStrike" noProof="1" smtClean="0"/>
          </a:p>
        </p:txBody>
      </p:sp>
      <p:sp>
        <p:nvSpPr>
          <p:cNvPr id="6" name="内容占位符 5"/>
          <p:cNvSpPr>
            <a:spLocks noGrp="1"/>
          </p:cNvSpPr>
          <p:nvPr>
            <p:ph sz="quarter" idx="4"/>
          </p:nvPr>
        </p:nvSpPr>
        <p:spPr>
          <a:xfrm>
            <a:off x="4692704" y="2665379"/>
            <a:ext cx="3673182"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7" name="日期占位符 6"/>
          <p:cNvSpPr>
            <a:spLocks noGrp="1"/>
          </p:cNvSpPr>
          <p:nvPr>
            <p:ph type="dt" sz="half" idx="10"/>
          </p:nvPr>
        </p:nvSpPr>
        <p:spPr/>
        <p:txBody>
          <a:bodyPr/>
          <a:p>
            <a:pPr lvl="0" fontAlgn="base"/>
            <a:endParaRPr lang="zh-CN" altLang="en-US" strike="noStrike" noProof="1">
              <a:latin typeface="Arial" panose="020B0604020202020204" pitchFamily="34" charset="0"/>
            </a:endParaRPr>
          </a:p>
        </p:txBody>
      </p:sp>
      <p:sp>
        <p:nvSpPr>
          <p:cNvPr id="8" name="页脚占位符 7"/>
          <p:cNvSpPr>
            <a:spLocks noGrp="1"/>
          </p:cNvSpPr>
          <p:nvPr>
            <p:ph type="ftr" sz="quarter" idx="11"/>
          </p:nvPr>
        </p:nvSpPr>
        <p:spPr/>
        <p:txBody>
          <a:bodyPr/>
          <a:p>
            <a:pPr lvl="0" fontAlgn="base"/>
            <a:endParaRPr lang="zh-CN" altLang="en-US" strike="noStrike" noProof="1">
              <a:latin typeface="Arial" panose="020B0604020202020204" pitchFamily="34" charset="0"/>
            </a:endParaRPr>
          </a:p>
        </p:txBody>
      </p:sp>
      <p:sp>
        <p:nvSpPr>
          <p:cNvPr id="9" name="灯片编号占位符 8"/>
          <p:cNvSpPr>
            <a:spLocks noGrp="1"/>
          </p:cNvSpPr>
          <p:nvPr>
            <p:ph type="sldNum" sz="quarter" idx="12"/>
          </p:nvPr>
        </p:nvSpPr>
        <p:spPr/>
        <p:txBody>
          <a:bodyPr/>
          <a:p>
            <a:pPr lvl="0" fontAlgn="base"/>
            <a:fld id="{9A0DB2DC-4C9A-4742-B13C-FB6460FD350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日期占位符 2"/>
          <p:cNvSpPr>
            <a:spLocks noGrp="1"/>
          </p:cNvSpPr>
          <p:nvPr>
            <p:ph type="dt" sz="half" idx="10"/>
          </p:nvPr>
        </p:nvSpPr>
        <p:spPr/>
        <p:txBody>
          <a:bodyPr/>
          <a:p>
            <a:pPr lvl="0" fontAlgn="base"/>
            <a:endParaRPr lang="zh-CN" altLang="en-US" strike="noStrike" noProof="1">
              <a:latin typeface="Arial" panose="020B0604020202020204" pitchFamily="34" charset="0"/>
            </a:endParaRPr>
          </a:p>
        </p:txBody>
      </p:sp>
      <p:sp>
        <p:nvSpPr>
          <p:cNvPr id="4" name="页脚占位符 3"/>
          <p:cNvSpPr>
            <a:spLocks noGrp="1"/>
          </p:cNvSpPr>
          <p:nvPr>
            <p:ph type="ftr" sz="quarter" idx="11"/>
          </p:nvPr>
        </p:nvSpPr>
        <p:spPr/>
        <p:txBody>
          <a:bodyPr/>
          <a:p>
            <a:pPr lvl="0" fontAlgn="base"/>
            <a:endParaRPr lang="zh-CN" altLang="en-US" strike="noStrike" noProof="1">
              <a:latin typeface="Arial" panose="020B0604020202020204" pitchFamily="34" charset="0"/>
            </a:endParaRPr>
          </a:p>
        </p:txBody>
      </p:sp>
      <p:sp>
        <p:nvSpPr>
          <p:cNvPr id="5" name="灯片编号占位符 4"/>
          <p:cNvSpPr>
            <a:spLocks noGrp="1"/>
          </p:cNvSpPr>
          <p:nvPr>
            <p:ph type="sldNum" sz="quarter" idx="12"/>
          </p:nvPr>
        </p:nvSpPr>
        <p:spPr/>
        <p:txBody>
          <a:bodyPr/>
          <a:p>
            <a:pPr lvl="0" fontAlgn="base"/>
            <a:fld id="{9A0DB2DC-4C9A-4742-B13C-FB6460FD350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lvl="0" fontAlgn="base"/>
            <a:endParaRPr lang="zh-CN" altLang="en-US" strike="noStrike" noProof="1">
              <a:latin typeface="Arial" panose="020B0604020202020204" pitchFamily="34" charset="0"/>
            </a:endParaRPr>
          </a:p>
        </p:txBody>
      </p:sp>
      <p:sp>
        <p:nvSpPr>
          <p:cNvPr id="3" name="页脚占位符 2"/>
          <p:cNvSpPr>
            <a:spLocks noGrp="1"/>
          </p:cNvSpPr>
          <p:nvPr>
            <p:ph type="ftr" sz="quarter" idx="11"/>
          </p:nvPr>
        </p:nvSpPr>
        <p:spPr/>
        <p:txBody>
          <a:bodyPr/>
          <a:p>
            <a:pPr lvl="0" fontAlgn="base"/>
            <a:endParaRPr lang="zh-CN" altLang="en-US" strike="noStrike" noProof="1">
              <a:latin typeface="Arial" panose="020B0604020202020204" pitchFamily="34" charset="0"/>
            </a:endParaRPr>
          </a:p>
        </p:txBody>
      </p:sp>
      <p:sp>
        <p:nvSpPr>
          <p:cNvPr id="4" name="灯片编号占位符 3"/>
          <p:cNvSpPr>
            <a:spLocks noGrp="1"/>
          </p:cNvSpPr>
          <p:nvPr>
            <p:ph type="sldNum" sz="quarter" idx="12"/>
          </p:nvPr>
        </p:nvSpPr>
        <p:spPr/>
        <p:txBody>
          <a:bodyPr/>
          <a:p>
            <a:pPr lvl="0" fontAlgn="base"/>
            <a:fld id="{9A0DB2DC-4C9A-4742-B13C-FB6460FD350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fontAlgn="base"/>
            <a:r>
              <a:rPr lang="zh-CN" altLang="en-US" strike="noStrike" noProof="1" smtClean="0"/>
              <a:t>单击此处编辑母版文本样式</a:t>
            </a:r>
            <a:endParaRPr lang="zh-CN" altLang="en-US" strike="noStrike" noProof="1" smtClean="0"/>
          </a:p>
        </p:txBody>
      </p:sp>
      <p:sp>
        <p:nvSpPr>
          <p:cNvPr id="5" name="日期占位符 4"/>
          <p:cNvSpPr>
            <a:spLocks noGrp="1"/>
          </p:cNvSpPr>
          <p:nvPr>
            <p:ph type="dt" sz="half" idx="10"/>
          </p:nvPr>
        </p:nvSpPr>
        <p:spPr/>
        <p:txBody>
          <a:bodyPr/>
          <a:p>
            <a:pPr lvl="0" fontAlgn="base"/>
            <a:endParaRPr lang="zh-CN" altLang="en-US" strike="noStrike" noProof="1">
              <a:latin typeface="Arial" panose="020B0604020202020204" pitchFamily="34" charset="0"/>
            </a:endParaRPr>
          </a:p>
        </p:txBody>
      </p:sp>
      <p:sp>
        <p:nvSpPr>
          <p:cNvPr id="6" name="页脚占位符 5"/>
          <p:cNvSpPr>
            <a:spLocks noGrp="1"/>
          </p:cNvSpPr>
          <p:nvPr>
            <p:ph type="ftr" sz="quarter" idx="11"/>
          </p:nvPr>
        </p:nvSpPr>
        <p:spPr/>
        <p:txBody>
          <a:bodyPr/>
          <a:p>
            <a:pPr lvl="0" fontAlgn="base"/>
            <a:endParaRPr lang="zh-CN" altLang="en-US" strike="noStrike" noProof="1">
              <a:latin typeface="Arial" panose="020B0604020202020204" pitchFamily="34" charset="0"/>
            </a:endParaRPr>
          </a:p>
        </p:txBody>
      </p:sp>
      <p:sp>
        <p:nvSpPr>
          <p:cNvPr id="7" name="灯片编号占位符 6"/>
          <p:cNvSpPr>
            <a:spLocks noGrp="1"/>
          </p:cNvSpPr>
          <p:nvPr>
            <p:ph type="sldNum" sz="quarter" idx="12"/>
          </p:nvPr>
        </p:nvSpPr>
        <p:spPr/>
        <p:txBody>
          <a:bodyPr/>
          <a:p>
            <a:pPr lvl="0" fontAlgn="base"/>
            <a:fld id="{9A0DB2DC-4C9A-4742-B13C-FB6460FD350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fontAlgn="base"/>
            <a:endParaRPr lang="zh-CN" altLang="en-US" strike="noStrike" noProof="1"/>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fontAlgn="base"/>
            <a:r>
              <a:rPr lang="zh-CN" altLang="en-US" strike="noStrike" noProof="1" smtClean="0"/>
              <a:t>单击此处编辑母版文本样式</a:t>
            </a:r>
            <a:endParaRPr lang="zh-CN" altLang="en-US" strike="noStrike" noProof="1" smtClean="0"/>
          </a:p>
        </p:txBody>
      </p:sp>
      <p:sp>
        <p:nvSpPr>
          <p:cNvPr id="5" name="日期占位符 4"/>
          <p:cNvSpPr>
            <a:spLocks noGrp="1"/>
          </p:cNvSpPr>
          <p:nvPr>
            <p:ph type="dt" sz="half" idx="10"/>
          </p:nvPr>
        </p:nvSpPr>
        <p:spPr/>
        <p:txBody>
          <a:bodyPr/>
          <a:p>
            <a:pPr lvl="0" fontAlgn="base"/>
            <a:endParaRPr lang="zh-CN" altLang="en-US" strike="noStrike" noProof="1">
              <a:latin typeface="Arial" panose="020B0604020202020204" pitchFamily="34" charset="0"/>
            </a:endParaRPr>
          </a:p>
        </p:txBody>
      </p:sp>
      <p:sp>
        <p:nvSpPr>
          <p:cNvPr id="6" name="页脚占位符 5"/>
          <p:cNvSpPr>
            <a:spLocks noGrp="1"/>
          </p:cNvSpPr>
          <p:nvPr>
            <p:ph type="ftr" sz="quarter" idx="11"/>
          </p:nvPr>
        </p:nvSpPr>
        <p:spPr/>
        <p:txBody>
          <a:bodyPr/>
          <a:p>
            <a:pPr lvl="0" fontAlgn="base"/>
            <a:endParaRPr lang="zh-CN" altLang="en-US" strike="noStrike" noProof="1">
              <a:latin typeface="Arial" panose="020B0604020202020204" pitchFamily="34" charset="0"/>
            </a:endParaRPr>
          </a:p>
        </p:txBody>
      </p:sp>
      <p:sp>
        <p:nvSpPr>
          <p:cNvPr id="7" name="灯片编号占位符 6"/>
          <p:cNvSpPr>
            <a:spLocks noGrp="1"/>
          </p:cNvSpPr>
          <p:nvPr>
            <p:ph type="sldNum" sz="quarter" idx="12"/>
          </p:nvPr>
        </p:nvSpPr>
        <p:spPr/>
        <p:txBody>
          <a:bodyPr/>
          <a:p>
            <a:pPr lvl="0" fontAlgn="base"/>
            <a:fld id="{9A0DB2DC-4C9A-4742-B13C-FB6460FD350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p>
            <a:pPr lvl="0" fontAlgn="base"/>
            <a:endParaRPr lang="zh-CN" altLang="en-US" strike="noStrike" noProof="1">
              <a:latin typeface="Arial" panose="020B0604020202020204" pitchFamily="34" charset="0"/>
            </a:endParaRPr>
          </a:p>
        </p:txBody>
      </p:sp>
      <p:sp>
        <p:nvSpPr>
          <p:cNvPr id="5" name="页脚占位符 4"/>
          <p:cNvSpPr>
            <a:spLocks noGrp="1"/>
          </p:cNvSpPr>
          <p:nvPr>
            <p:ph type="ftr" sz="quarter" idx="11"/>
          </p:nvPr>
        </p:nvSpPr>
        <p:spPr/>
        <p:txBody>
          <a:bodyPr/>
          <a:p>
            <a:pPr lvl="0" fontAlgn="base"/>
            <a:endParaRPr lang="zh-CN" altLang="en-US" strike="noStrike" noProof="1">
              <a:latin typeface="Arial" panose="020B0604020202020204" pitchFamily="34" charset="0"/>
            </a:endParaRPr>
          </a:p>
        </p:txBody>
      </p:sp>
      <p:sp>
        <p:nvSpPr>
          <p:cNvPr id="6" name="灯片编号占位符 5"/>
          <p:cNvSpPr>
            <a:spLocks noGrp="1"/>
          </p:cNvSpPr>
          <p:nvPr>
            <p:ph type="sldNum" sz="quarter" idx="12"/>
          </p:nvPr>
        </p:nvSpPr>
        <p:spPr/>
        <p:txBody>
          <a:bodyPr/>
          <a:p>
            <a:pPr lvl="0" fontAlgn="base"/>
            <a:fld id="{9A0DB2DC-4C9A-4742-B13C-FB6460FD350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457200" y="274638"/>
            <a:ext cx="6052930" cy="5851525"/>
          </a:xfrm>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p>
            <a:pPr lvl="0" fontAlgn="base"/>
            <a:endParaRPr lang="zh-CN" altLang="en-US" strike="noStrike" noProof="1">
              <a:latin typeface="Arial" panose="020B0604020202020204" pitchFamily="34" charset="0"/>
            </a:endParaRPr>
          </a:p>
        </p:txBody>
      </p:sp>
      <p:sp>
        <p:nvSpPr>
          <p:cNvPr id="5" name="页脚占位符 4"/>
          <p:cNvSpPr>
            <a:spLocks noGrp="1"/>
          </p:cNvSpPr>
          <p:nvPr>
            <p:ph type="ftr" sz="quarter" idx="11"/>
          </p:nvPr>
        </p:nvSpPr>
        <p:spPr/>
        <p:txBody>
          <a:bodyPr/>
          <a:p>
            <a:pPr lvl="0" fontAlgn="base"/>
            <a:endParaRPr lang="zh-CN" altLang="en-US" strike="noStrike" noProof="1">
              <a:latin typeface="Arial" panose="020B0604020202020204" pitchFamily="34" charset="0"/>
            </a:endParaRPr>
          </a:p>
        </p:txBody>
      </p:sp>
      <p:sp>
        <p:nvSpPr>
          <p:cNvPr id="6" name="灯片编号占位符 5"/>
          <p:cNvSpPr>
            <a:spLocks noGrp="1"/>
          </p:cNvSpPr>
          <p:nvPr>
            <p:ph type="sldNum" sz="quarter" idx="12"/>
          </p:nvPr>
        </p:nvSpPr>
        <p:spPr/>
        <p:txBody>
          <a:bodyPr/>
          <a:p>
            <a:pPr lvl="0" fontAlgn="base"/>
            <a:fld id="{9A0DB2DC-4C9A-4742-B13C-FB6460FD350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pn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p:sp>
        <p:nvSpPr>
          <p:cNvPr id="1026" name="标题 1025"/>
          <p:cNvSpPr>
            <a:spLocks noGrp="1"/>
          </p:cNvSpPr>
          <p:nvPr>
            <p:ph type="title"/>
          </p:nvPr>
        </p:nvSpPr>
        <p:spPr>
          <a:xfrm>
            <a:off x="457200" y="274638"/>
            <a:ext cx="8229600" cy="1143000"/>
          </a:xfrm>
          <a:prstGeom prst="rect">
            <a:avLst/>
          </a:prstGeom>
          <a:noFill/>
          <a:ln w="9525">
            <a:noFill/>
          </a:ln>
        </p:spPr>
        <p:txBody>
          <a:bodyPr anchor="ctr" anchorCtr="0"/>
          <a:p>
            <a:pPr lvl="0"/>
            <a:r>
              <a:rPr lang="zh-CN" altLang="en-US"/>
              <a:t>单击此处编辑母版标题样式</a:t>
            </a:r>
            <a:endParaRPr lang="zh-CN" altLang="en-US"/>
          </a:p>
        </p:txBody>
      </p:sp>
      <p:sp>
        <p:nvSpPr>
          <p:cNvPr id="1027" name="文本占位符 1026"/>
          <p:cNvSpPr>
            <a:spLocks noGrp="1"/>
          </p:cNvSpPr>
          <p:nvPr>
            <p:ph type="body"/>
          </p:nvPr>
        </p:nvSpPr>
        <p:spPr>
          <a:xfrm>
            <a:off x="457200" y="1600200"/>
            <a:ext cx="8229600" cy="4525963"/>
          </a:xfrm>
          <a:prstGeom prst="rect">
            <a:avLst/>
          </a:prstGeom>
          <a:noFill/>
          <a:ln w="9525">
            <a:noFill/>
          </a:ln>
        </p:spPr>
        <p:txBody>
          <a:bodyPr anchor="t" anchorCtr="0"/>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1028" name="日期占位符 1027"/>
          <p:cNvSpPr>
            <a:spLocks noGrp="1"/>
          </p:cNvSpPr>
          <p:nvPr>
            <p:ph type="dt" sz="half" idx="2"/>
          </p:nvPr>
        </p:nvSpPr>
        <p:spPr>
          <a:xfrm>
            <a:off x="457200" y="6245225"/>
            <a:ext cx="2133600" cy="476250"/>
          </a:xfrm>
          <a:prstGeom prst="rect">
            <a:avLst/>
          </a:prstGeom>
          <a:noFill/>
          <a:ln w="9525">
            <a:noFill/>
          </a:ln>
        </p:spPr>
        <p:txBody>
          <a:bodyPr/>
          <a:lstStyle>
            <a:lvl1pPr>
              <a:defRPr sz="1400"/>
            </a:lvl1pPr>
          </a:lstStyle>
          <a:p>
            <a:pPr lvl="0" fontAlgn="base"/>
            <a:endParaRPr lang="zh-CN" altLang="en-US" strike="noStrike" noProof="1">
              <a:latin typeface="Arial" panose="020B0604020202020204" pitchFamily="34" charset="0"/>
            </a:endParaRPr>
          </a:p>
        </p:txBody>
      </p:sp>
      <p:sp>
        <p:nvSpPr>
          <p:cNvPr id="1029" name="页脚占位符 1028"/>
          <p:cNvSpPr>
            <a:spLocks noGrp="1"/>
          </p:cNvSpPr>
          <p:nvPr>
            <p:ph type="ftr" sz="quarter" idx="3"/>
          </p:nvPr>
        </p:nvSpPr>
        <p:spPr>
          <a:xfrm>
            <a:off x="3124200" y="6245225"/>
            <a:ext cx="2895600" cy="476250"/>
          </a:xfrm>
          <a:prstGeom prst="rect">
            <a:avLst/>
          </a:prstGeom>
          <a:noFill/>
          <a:ln w="9525">
            <a:noFill/>
          </a:ln>
        </p:spPr>
        <p:txBody>
          <a:bodyPr/>
          <a:lstStyle>
            <a:lvl1pPr algn="ctr">
              <a:defRPr sz="1400"/>
            </a:lvl1pPr>
          </a:lstStyle>
          <a:p>
            <a:pPr lvl="0" fontAlgn="base"/>
            <a:endParaRPr lang="zh-CN" altLang="en-US" strike="noStrike" noProof="1">
              <a:latin typeface="Arial" panose="020B0604020202020204" pitchFamily="34" charset="0"/>
            </a:endParaRPr>
          </a:p>
        </p:txBody>
      </p:sp>
      <p:sp>
        <p:nvSpPr>
          <p:cNvPr id="1030" name="灯片编号占位符 1029"/>
          <p:cNvSpPr>
            <a:spLocks noGrp="1"/>
          </p:cNvSpPr>
          <p:nvPr>
            <p:ph type="sldNum" sz="quarter" idx="4"/>
          </p:nvPr>
        </p:nvSpPr>
        <p:spPr>
          <a:xfrm>
            <a:off x="6553200" y="6245225"/>
            <a:ext cx="2133600" cy="476250"/>
          </a:xfrm>
          <a:prstGeom prst="rect">
            <a:avLst/>
          </a:prstGeom>
          <a:noFill/>
          <a:ln w="9525">
            <a:noFill/>
          </a:ln>
        </p:spPr>
        <p:txBody>
          <a:bodyPr/>
          <a:lstStyle>
            <a:lvl1pPr algn="r">
              <a:defRPr sz="1400"/>
            </a:lvl1pPr>
          </a:lstStyle>
          <a:p>
            <a:pPr lvl="0" fontAlgn="base"/>
            <a:fld id="{9A0DB2DC-4C9A-4742-B13C-FB6460FD350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marL="0" lvl="0" indent="0" algn="ctr" defTabSz="914400" eaLnBrk="1" fontAlgn="base" latinLnBrk="0" hangingPunct="1">
        <a:lnSpc>
          <a:spcPct val="100000"/>
        </a:lnSpc>
        <a:spcBef>
          <a:spcPct val="0"/>
        </a:spcBef>
        <a:spcAft>
          <a:spcPct val="0"/>
        </a:spcAft>
        <a:buNone/>
        <a:defRPr sz="4400" b="0" i="0" u="none" kern="1200" baseline="0">
          <a:solidFill>
            <a:schemeClr val="tx2"/>
          </a:solidFill>
          <a:latin typeface="+mj-lt"/>
          <a:ea typeface="+mj-ea"/>
          <a:cs typeface="+mj-cs"/>
        </a:defRPr>
      </a:lvl1pPr>
    </p:titleStyle>
    <p:bodyStyle>
      <a:lvl1pPr marL="342900" lvl="0" indent="-342900" algn="l" defTabSz="91440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jpeg"/></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jpeg"/></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73" name="标题 3073"/>
          <p:cNvSpPr>
            <a:spLocks noGrp="1"/>
          </p:cNvSpPr>
          <p:nvPr>
            <p:ph type="ctrTitle"/>
          </p:nvPr>
        </p:nvSpPr>
        <p:spPr>
          <a:xfrm>
            <a:off x="755650" y="1772920"/>
            <a:ext cx="7772400" cy="1470025"/>
          </a:xfrm>
        </p:spPr>
        <p:txBody>
          <a:bodyPr anchor="ctr" anchorCtr="0"/>
          <a:p>
            <a:pPr defTabSz="914400">
              <a:buClrTx/>
              <a:buSzTx/>
              <a:buFontTx/>
              <a:buNone/>
            </a:pPr>
            <a:r>
              <a:rPr lang="zh-CN" altLang="zh-CN" sz="4800" b="1" kern="1200" baseline="0">
                <a:latin typeface="华文中宋" panose="02010600040101010101" charset="-122"/>
                <a:ea typeface="华文中宋" panose="02010600040101010101" charset="-122"/>
                <a:cs typeface="+mj-cs"/>
              </a:rPr>
              <a:t>企业稳岗用工补贴政策讲解</a:t>
            </a:r>
            <a:endParaRPr lang="zh-CN" altLang="zh-CN" sz="4800" b="1" kern="1200" baseline="0">
              <a:latin typeface="华文中宋" panose="02010600040101010101" charset="-122"/>
              <a:ea typeface="华文中宋" panose="02010600040101010101" charset="-122"/>
              <a:cs typeface="+mj-cs"/>
            </a:endParaRPr>
          </a:p>
        </p:txBody>
      </p:sp>
      <p:sp>
        <p:nvSpPr>
          <p:cNvPr id="3074" name="副标题 3074"/>
          <p:cNvSpPr>
            <a:spLocks noGrp="1"/>
          </p:cNvSpPr>
          <p:nvPr>
            <p:ph type="subTitle" idx="1"/>
          </p:nvPr>
        </p:nvSpPr>
        <p:spPr>
          <a:xfrm>
            <a:off x="1548130" y="3501390"/>
            <a:ext cx="6400800" cy="1575435"/>
          </a:xfrm>
        </p:spPr>
        <p:txBody>
          <a:bodyPr anchor="t" anchorCtr="0"/>
          <a:p>
            <a:pPr defTabSz="914400">
              <a:buClrTx/>
              <a:buSzTx/>
              <a:buFontTx/>
            </a:pPr>
            <a:r>
              <a:rPr lang="zh-CN" altLang="zh-CN" sz="2600" b="1" kern="1200" baseline="0">
                <a:latin typeface="华文中宋" panose="02010600040101010101" charset="-122"/>
                <a:ea typeface="华文中宋" panose="02010600040101010101" charset="-122"/>
                <a:cs typeface="华文中宋" panose="02010600040101010101" charset="-122"/>
              </a:rPr>
              <a:t>晋江市人力资源和社会保障局</a:t>
            </a:r>
            <a:endParaRPr lang="zh-CN" altLang="zh-CN" sz="2600" b="1" kern="1200" baseline="0">
              <a:latin typeface="华文中宋" panose="02010600040101010101" charset="-122"/>
              <a:ea typeface="华文中宋" panose="02010600040101010101" charset="-122"/>
              <a:cs typeface="华文中宋" panose="02010600040101010101" charset="-122"/>
            </a:endParaRPr>
          </a:p>
          <a:p>
            <a:pPr defTabSz="914400">
              <a:buClrTx/>
              <a:buSzTx/>
              <a:buFontTx/>
            </a:pPr>
            <a:r>
              <a:rPr lang="en-US" altLang="zh-CN" sz="2600" b="1" kern="1200" baseline="0">
                <a:latin typeface="华文中宋" panose="02010600040101010101" charset="-122"/>
                <a:ea typeface="华文中宋" panose="02010600040101010101" charset="-122"/>
                <a:cs typeface="华文中宋" panose="02010600040101010101" charset="-122"/>
              </a:rPr>
              <a:t>2022 </a:t>
            </a:r>
            <a:r>
              <a:rPr lang="zh-CN" altLang="en-US" sz="2600" b="1" kern="1200" baseline="0">
                <a:latin typeface="华文中宋" panose="02010600040101010101" charset="-122"/>
                <a:ea typeface="华文中宋" panose="02010600040101010101" charset="-122"/>
                <a:cs typeface="华文中宋" panose="02010600040101010101" charset="-122"/>
              </a:rPr>
              <a:t>年</a:t>
            </a:r>
            <a:r>
              <a:rPr lang="en-US" altLang="zh-CN" sz="2600" b="1" kern="1200" baseline="0">
                <a:latin typeface="华文中宋" panose="02010600040101010101" charset="-122"/>
                <a:ea typeface="华文中宋" panose="02010600040101010101" charset="-122"/>
                <a:cs typeface="华文中宋" panose="02010600040101010101" charset="-122"/>
              </a:rPr>
              <a:t> 11 </a:t>
            </a:r>
            <a:r>
              <a:rPr lang="zh-CN" altLang="en-US" sz="2600" b="1" kern="1200" baseline="0">
                <a:latin typeface="华文中宋" panose="02010600040101010101" charset="-122"/>
                <a:ea typeface="华文中宋" panose="02010600040101010101" charset="-122"/>
                <a:cs typeface="华文中宋" panose="02010600040101010101" charset="-122"/>
              </a:rPr>
              <a:t>月</a:t>
            </a:r>
            <a:endParaRPr lang="zh-CN" altLang="zh-CN" sz="2400" kern="1200" baseline="0">
              <a:latin typeface="仿宋" panose="02010609060101010101" pitchFamily="49" charset="-122"/>
              <a:ea typeface="仿宋" panose="02010609060101010101" pitchFamily="49" charset="-122"/>
              <a:cs typeface="+mn-cs"/>
            </a:endParaRPr>
          </a:p>
          <a:p>
            <a:pPr defTabSz="914400">
              <a:buClrTx/>
              <a:buSzTx/>
              <a:buFontTx/>
            </a:pPr>
            <a:endParaRPr lang="zh-CN" altLang="zh-CN" sz="2400" kern="1200" baseline="0">
              <a:latin typeface="仿宋" panose="02010609060101010101" pitchFamily="49" charset="-122"/>
              <a:ea typeface="仿宋" panose="02010609060101010101" pitchFamily="49" charset="-122"/>
              <a:cs typeface="+mn-cs"/>
            </a:endParaRP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97" name="标题 1"/>
          <p:cNvSpPr>
            <a:spLocks noGrp="1"/>
          </p:cNvSpPr>
          <p:nvPr>
            <p:ph type="ctrTitle"/>
          </p:nvPr>
        </p:nvSpPr>
        <p:spPr>
          <a:xfrm>
            <a:off x="971550" y="1052830"/>
            <a:ext cx="6858000" cy="879475"/>
          </a:xfrm>
        </p:spPr>
        <p:txBody>
          <a:bodyPr anchor="b" anchorCtr="0"/>
          <a:p>
            <a:pPr algn="ctr" defTabSz="914400">
              <a:buClrTx/>
              <a:buSzTx/>
              <a:buFontTx/>
              <a:buNone/>
            </a:pPr>
            <a:r>
              <a:rPr lang="en-US" altLang="zh-CN" sz="2800" kern="1200" baseline="0">
                <a:latin typeface="+mj-lt"/>
                <a:ea typeface="+mj-ea"/>
                <a:cs typeface="+mj-cs"/>
              </a:rPr>
              <a:t>       </a:t>
            </a:r>
            <a:r>
              <a:rPr lang="zh-CN" altLang="en-US" sz="3200" b="1" kern="1200" baseline="0">
                <a:latin typeface="华文中宋" panose="02010600040101010101" charset="-122"/>
                <a:ea typeface="华文中宋" panose="02010600040101010101" charset="-122"/>
                <a:cs typeface="+mj-cs"/>
              </a:rPr>
              <a:t>企业</a:t>
            </a:r>
            <a:r>
              <a:rPr lang="zh-CN" sz="3200" b="1" kern="1200" baseline="0">
                <a:latin typeface="华文中宋" panose="02010600040101010101" charset="-122"/>
                <a:ea typeface="华文中宋" panose="02010600040101010101" charset="-122"/>
                <a:cs typeface="+mj-cs"/>
              </a:rPr>
              <a:t>稳岗用工政策</a:t>
            </a:r>
            <a:endParaRPr lang="zh-CN" sz="3200" b="1" kern="1200" baseline="0">
              <a:latin typeface="华文中宋" panose="02010600040101010101" charset="-122"/>
              <a:ea typeface="华文中宋" panose="02010600040101010101" charset="-122"/>
              <a:cs typeface="+mj-cs"/>
            </a:endParaRPr>
          </a:p>
        </p:txBody>
      </p:sp>
      <p:sp>
        <p:nvSpPr>
          <p:cNvPr id="5" name="文本框 4"/>
          <p:cNvSpPr txBox="1"/>
          <p:nvPr/>
        </p:nvSpPr>
        <p:spPr>
          <a:xfrm>
            <a:off x="971550" y="2132965"/>
            <a:ext cx="7565390" cy="2676525"/>
          </a:xfrm>
          <a:prstGeom prst="rect">
            <a:avLst/>
          </a:prstGeom>
          <a:noFill/>
        </p:spPr>
        <p:txBody>
          <a:bodyPr wrap="square" rtlCol="0">
            <a:spAutoFit/>
          </a:bodyPr>
          <a:p>
            <a:pPr>
              <a:lnSpc>
                <a:spcPct val="150000"/>
              </a:lnSpc>
            </a:pPr>
            <a:r>
              <a:rPr lang="zh-CN" altLang="en-US" sz="2800">
                <a:latin typeface="华文中宋" panose="02010600040101010101" charset="-122"/>
                <a:ea typeface="华文中宋" panose="02010600040101010101" charset="-122"/>
                <a:cs typeface="华文中宋" panose="02010600040101010101" charset="-122"/>
              </a:rPr>
              <a:t>从</a:t>
            </a:r>
            <a:r>
              <a:rPr lang="en-US" altLang="zh-CN" sz="2800">
                <a:latin typeface="华文中宋" panose="02010600040101010101" charset="-122"/>
                <a:ea typeface="华文中宋" panose="02010600040101010101" charset="-122"/>
                <a:cs typeface="华文中宋" panose="02010600040101010101" charset="-122"/>
              </a:rPr>
              <a:t>“</a:t>
            </a:r>
            <a:r>
              <a:rPr lang="zh-CN" altLang="en-US" sz="2800">
                <a:latin typeface="华文中宋" panose="02010600040101010101" charset="-122"/>
                <a:ea typeface="华文中宋" panose="02010600040101010101" charset="-122"/>
                <a:cs typeface="华文中宋" panose="02010600040101010101" charset="-122"/>
              </a:rPr>
              <a:t>引、育、留</a:t>
            </a:r>
            <a:r>
              <a:rPr lang="en-US" altLang="zh-CN" sz="2800">
                <a:latin typeface="华文中宋" panose="02010600040101010101" charset="-122"/>
                <a:ea typeface="华文中宋" panose="02010600040101010101" charset="-122"/>
                <a:cs typeface="华文中宋" panose="02010600040101010101" charset="-122"/>
              </a:rPr>
              <a:t>”</a:t>
            </a:r>
            <a:r>
              <a:rPr lang="zh-CN" altLang="en-US" sz="2800">
                <a:latin typeface="华文中宋" panose="02010600040101010101" charset="-122"/>
                <a:ea typeface="华文中宋" panose="02010600040101010101" charset="-122"/>
                <a:cs typeface="华文中宋" panose="02010600040101010101" charset="-122"/>
              </a:rPr>
              <a:t>三个方面划分：</a:t>
            </a:r>
            <a:endParaRPr lang="zh-CN" altLang="en-US" sz="2800">
              <a:latin typeface="华文中宋" panose="02010600040101010101" charset="-122"/>
              <a:ea typeface="华文中宋" panose="02010600040101010101" charset="-122"/>
              <a:cs typeface="华文中宋" panose="02010600040101010101" charset="-122"/>
            </a:endParaRPr>
          </a:p>
          <a:p>
            <a:pPr algn="just">
              <a:lnSpc>
                <a:spcPct val="150000"/>
              </a:lnSpc>
            </a:pPr>
            <a:r>
              <a:rPr lang="en-US" altLang="zh-CN" sz="2800">
                <a:latin typeface="华文中宋" panose="02010600040101010101" charset="-122"/>
                <a:ea typeface="华文中宋" panose="02010600040101010101" charset="-122"/>
                <a:cs typeface="华文中宋" panose="02010600040101010101" charset="-122"/>
              </a:rPr>
              <a:t>    1</a:t>
            </a:r>
            <a:r>
              <a:rPr lang="zh-CN" altLang="en-US" sz="2800">
                <a:latin typeface="华文中宋" panose="02010600040101010101" charset="-122"/>
                <a:ea typeface="华文中宋" panose="02010600040101010101" charset="-122"/>
                <a:cs typeface="华文中宋" panose="02010600040101010101" charset="-122"/>
              </a:rPr>
              <a:t>、招工引才方面；</a:t>
            </a:r>
            <a:endParaRPr lang="zh-CN" altLang="en-US" sz="2800">
              <a:latin typeface="华文中宋" panose="02010600040101010101" charset="-122"/>
              <a:ea typeface="华文中宋" panose="02010600040101010101" charset="-122"/>
              <a:cs typeface="华文中宋" panose="02010600040101010101" charset="-122"/>
            </a:endParaRPr>
          </a:p>
          <a:p>
            <a:pPr algn="just">
              <a:lnSpc>
                <a:spcPct val="150000"/>
              </a:lnSpc>
            </a:pPr>
            <a:r>
              <a:rPr lang="en-US" altLang="zh-CN" sz="2800">
                <a:latin typeface="华文中宋" panose="02010600040101010101" charset="-122"/>
                <a:ea typeface="华文中宋" panose="02010600040101010101" charset="-122"/>
                <a:cs typeface="华文中宋" panose="02010600040101010101" charset="-122"/>
              </a:rPr>
              <a:t>    2</a:t>
            </a:r>
            <a:r>
              <a:rPr lang="zh-CN" altLang="en-US" sz="2800">
                <a:latin typeface="华文中宋" panose="02010600040101010101" charset="-122"/>
                <a:ea typeface="华文中宋" panose="02010600040101010101" charset="-122"/>
                <a:cs typeface="华文中宋" panose="02010600040101010101" charset="-122"/>
              </a:rPr>
              <a:t>、职业技能提升培训方面；</a:t>
            </a:r>
            <a:endParaRPr lang="zh-CN" altLang="en-US" sz="2800">
              <a:latin typeface="华文中宋" panose="02010600040101010101" charset="-122"/>
              <a:ea typeface="华文中宋" panose="02010600040101010101" charset="-122"/>
              <a:cs typeface="华文中宋" panose="02010600040101010101" charset="-122"/>
            </a:endParaRPr>
          </a:p>
          <a:p>
            <a:pPr algn="just">
              <a:lnSpc>
                <a:spcPct val="150000"/>
              </a:lnSpc>
            </a:pPr>
            <a:r>
              <a:rPr lang="en-US" altLang="zh-CN" sz="2800">
                <a:latin typeface="华文中宋" panose="02010600040101010101" charset="-122"/>
                <a:ea typeface="华文中宋" panose="02010600040101010101" charset="-122"/>
                <a:cs typeface="华文中宋" panose="02010600040101010101" charset="-122"/>
              </a:rPr>
              <a:t>    3</a:t>
            </a:r>
            <a:r>
              <a:rPr lang="zh-CN" altLang="en-US" sz="2800">
                <a:latin typeface="华文中宋" panose="02010600040101010101" charset="-122"/>
                <a:ea typeface="华文中宋" panose="02010600040101010101" charset="-122"/>
                <a:cs typeface="华文中宋" panose="02010600040101010101" charset="-122"/>
              </a:rPr>
              <a:t>、稳岗留工补贴方面。</a:t>
            </a:r>
            <a:endParaRPr lang="zh-CN" altLang="en-US" sz="2800">
              <a:latin typeface="华文中宋" panose="02010600040101010101" charset="-122"/>
              <a:ea typeface="华文中宋" panose="02010600040101010101" charset="-122"/>
              <a:cs typeface="华文中宋" panose="02010600040101010101" charset="-122"/>
            </a:endParaRP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121" name="标题 43009"/>
          <p:cNvSpPr>
            <a:spLocks noGrp="1"/>
          </p:cNvSpPr>
          <p:nvPr>
            <p:ph type="title"/>
          </p:nvPr>
        </p:nvSpPr>
        <p:spPr>
          <a:xfrm>
            <a:off x="395605" y="1052830"/>
            <a:ext cx="8229600" cy="1293495"/>
          </a:xfrm>
        </p:spPr>
        <p:txBody>
          <a:bodyPr anchor="ctr" anchorCtr="0"/>
          <a:p>
            <a:r>
              <a:rPr lang="zh-CN" altLang="en-US" sz="3200" b="1">
                <a:latin typeface="华文中宋" panose="02010600040101010101" charset="-122"/>
                <a:ea typeface="华文中宋" panose="02010600040101010101" charset="-122"/>
                <a:sym typeface="+mn-ea"/>
              </a:rPr>
              <a:t>一、企业招工引才</a:t>
            </a:r>
            <a:endParaRPr lang="zh-CN" altLang="en-US" sz="3200" b="1" dirty="0">
              <a:latin typeface="华文中宋" panose="02010600040101010101" charset="-122"/>
              <a:ea typeface="华文中宋" panose="02010600040101010101" charset="-122"/>
              <a:sym typeface="+mn-ea"/>
            </a:endParaRPr>
          </a:p>
        </p:txBody>
      </p:sp>
      <p:sp>
        <p:nvSpPr>
          <p:cNvPr id="5122" name="文本占位符 43010"/>
          <p:cNvSpPr>
            <a:spLocks noGrp="1"/>
          </p:cNvSpPr>
          <p:nvPr>
            <p:ph idx="1"/>
          </p:nvPr>
        </p:nvSpPr>
        <p:spPr>
          <a:xfrm>
            <a:off x="1187450" y="2421255"/>
            <a:ext cx="6781800" cy="4526280"/>
          </a:xfrm>
        </p:spPr>
        <p:txBody>
          <a:bodyPr anchor="t" anchorCtr="0"/>
          <a:p>
            <a:pPr>
              <a:lnSpc>
                <a:spcPct val="150000"/>
              </a:lnSpc>
              <a:spcBef>
                <a:spcPts val="0"/>
              </a:spcBef>
            </a:pPr>
            <a:r>
              <a:rPr lang="zh-CN" altLang="en-US" sz="2400" b="1" dirty="0">
                <a:latin typeface="华文中宋" panose="02010600040101010101" charset="-122"/>
                <a:ea typeface="华文中宋" panose="02010600040101010101" charset="-122"/>
                <a:cs typeface="宋体" panose="02010600030101010101" pitchFamily="2" charset="-122"/>
              </a:rPr>
              <a:t>（一）政策名称：</a:t>
            </a:r>
            <a:r>
              <a:rPr lang="zh-CN" altLang="en-US" sz="2600" b="1" dirty="0">
                <a:latin typeface="仿宋" panose="02010609060101010101" pitchFamily="49" charset="-122"/>
                <a:ea typeface="仿宋" panose="02010609060101010101" pitchFamily="49" charset="-122"/>
                <a:cs typeface="宋体" panose="02010600030101010101" pitchFamily="2" charset="-122"/>
                <a:sym typeface="+mn-ea"/>
              </a:rPr>
              <a:t>企业赴外地招工引才补贴。</a:t>
            </a:r>
            <a:endParaRPr lang="zh-CN" altLang="en-US" sz="2400" b="1" dirty="0">
              <a:latin typeface="宋体" panose="02010600030101010101" pitchFamily="2" charset="-122"/>
              <a:ea typeface="宋体" panose="02010600030101010101" pitchFamily="2" charset="-122"/>
              <a:cs typeface="宋体" panose="02010600030101010101" pitchFamily="2" charset="-122"/>
            </a:endParaRPr>
          </a:p>
          <a:p>
            <a:pPr>
              <a:lnSpc>
                <a:spcPct val="150000"/>
              </a:lnSpc>
              <a:spcBef>
                <a:spcPts val="0"/>
              </a:spcBef>
            </a:pPr>
            <a:r>
              <a:rPr lang="zh-CN" altLang="en-US" sz="2400" b="1" dirty="0">
                <a:latin typeface="华文中宋" panose="02010600040101010101" charset="-122"/>
                <a:ea typeface="华文中宋" panose="02010600040101010101" charset="-122"/>
                <a:cs typeface="宋体" panose="02010600030101010101" pitchFamily="2" charset="-122"/>
              </a:rPr>
              <a:t>补贴标准：</a:t>
            </a:r>
            <a:r>
              <a:rPr lang="zh-CN" altLang="en-US" sz="2600" b="1" dirty="0">
                <a:latin typeface="仿宋" panose="02010609060101010101" pitchFamily="49" charset="-122"/>
                <a:ea typeface="仿宋" panose="02010609060101010101" pitchFamily="49" charset="-122"/>
                <a:cs typeface="仿宋" panose="02010609060101010101" pitchFamily="49" charset="-122"/>
                <a:sym typeface="+mn-ea"/>
              </a:rPr>
              <a:t>市外</a:t>
            </a:r>
            <a:r>
              <a:rPr lang="zh-CN" altLang="en-US" sz="2600" b="1" dirty="0">
                <a:latin typeface="仿宋" panose="02010609060101010101" pitchFamily="49" charset="-122"/>
                <a:ea typeface="仿宋" panose="02010609060101010101" pitchFamily="49" charset="-122"/>
                <a:cs typeface="仿宋" panose="02010609060101010101" pitchFamily="49" charset="-122"/>
              </a:rPr>
              <a:t>省内</a:t>
            </a:r>
            <a:r>
              <a:rPr lang="en-US" altLang="zh-CN" sz="2600" b="1" dirty="0">
                <a:latin typeface="仿宋" panose="02010609060101010101" pitchFamily="49" charset="-122"/>
                <a:ea typeface="仿宋" panose="02010609060101010101" pitchFamily="49" charset="-122"/>
                <a:cs typeface="仿宋" panose="02010609060101010101" pitchFamily="49" charset="-122"/>
              </a:rPr>
              <a:t>2000</a:t>
            </a:r>
            <a:r>
              <a:rPr lang="zh-CN" altLang="en-US" sz="2600" b="1" dirty="0">
                <a:latin typeface="仿宋" panose="02010609060101010101" pitchFamily="49" charset="-122"/>
                <a:ea typeface="仿宋" panose="02010609060101010101" pitchFamily="49" charset="-122"/>
                <a:cs typeface="仿宋" panose="02010609060101010101" pitchFamily="49" charset="-122"/>
              </a:rPr>
              <a:t>元，省外</a:t>
            </a:r>
            <a:r>
              <a:rPr lang="en-US" altLang="zh-CN" sz="2600" b="1" dirty="0">
                <a:latin typeface="仿宋" panose="02010609060101010101" pitchFamily="49" charset="-122"/>
                <a:ea typeface="仿宋" panose="02010609060101010101" pitchFamily="49" charset="-122"/>
                <a:cs typeface="仿宋" panose="02010609060101010101" pitchFamily="49" charset="-122"/>
              </a:rPr>
              <a:t>5000</a:t>
            </a:r>
            <a:r>
              <a:rPr lang="zh-CN" altLang="en-US" sz="2600" b="1" dirty="0">
                <a:latin typeface="仿宋" panose="02010609060101010101" pitchFamily="49" charset="-122"/>
                <a:ea typeface="仿宋" panose="02010609060101010101" pitchFamily="49" charset="-122"/>
                <a:cs typeface="仿宋" panose="02010609060101010101" pitchFamily="49" charset="-122"/>
              </a:rPr>
              <a:t>元，企业参加政府组织的不限补贴次数，</a:t>
            </a:r>
            <a:r>
              <a:rPr lang="zh-CN" altLang="en-US" sz="2600" b="1" dirty="0">
                <a:latin typeface="仿宋" panose="02010609060101010101" pitchFamily="49" charset="-122"/>
                <a:ea typeface="仿宋" panose="02010609060101010101" pitchFamily="49" charset="-122"/>
                <a:cs typeface="仿宋" panose="02010609060101010101" pitchFamily="49" charset="-122"/>
                <a:sym typeface="+mn-ea"/>
              </a:rPr>
              <a:t>自行外出备案的每家企业每年最多补助2次。</a:t>
            </a:r>
            <a:endParaRPr lang="zh-CN" altLang="en-US" sz="2600" b="1" dirty="0">
              <a:latin typeface="仿宋" panose="02010609060101010101" pitchFamily="49" charset="-122"/>
              <a:ea typeface="仿宋" panose="02010609060101010101" pitchFamily="49" charset="-122"/>
              <a:cs typeface="仿宋" panose="02010609060101010101" pitchFamily="49" charset="-122"/>
            </a:endParaRPr>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145" name="文本占位符 41986"/>
          <p:cNvSpPr>
            <a:spLocks noGrp="1"/>
          </p:cNvSpPr>
          <p:nvPr>
            <p:ph idx="1"/>
          </p:nvPr>
        </p:nvSpPr>
        <p:spPr>
          <a:xfrm>
            <a:off x="755650" y="908685"/>
            <a:ext cx="7447915" cy="5445125"/>
          </a:xfrm>
        </p:spPr>
        <p:txBody>
          <a:bodyPr anchor="t" anchorCtr="0"/>
          <a:p>
            <a:pPr algn="just"/>
            <a:r>
              <a:rPr lang="zh-CN" altLang="en-US" sz="2800" b="1" dirty="0">
                <a:latin typeface="华文中宋" panose="02010600040101010101" charset="-122"/>
                <a:ea typeface="华文中宋" panose="02010600040101010101" charset="-122"/>
                <a:sym typeface="+mn-ea"/>
              </a:rPr>
              <a:t>政策内容：</a:t>
            </a:r>
            <a:endParaRPr lang="zh-CN" altLang="en-US" sz="2800" b="1" dirty="0">
              <a:latin typeface="华文中宋" panose="02010600040101010101" charset="-122"/>
              <a:ea typeface="华文中宋" panose="02010600040101010101" charset="-122"/>
              <a:sym typeface="+mn-ea"/>
            </a:endParaRPr>
          </a:p>
          <a:p>
            <a:pPr algn="just">
              <a:lnSpc>
                <a:spcPct val="150000"/>
              </a:lnSpc>
              <a:spcBef>
                <a:spcPts val="0"/>
              </a:spcBef>
            </a:pPr>
            <a:r>
              <a:rPr lang="en-US" altLang="zh-CN" sz="2400" dirty="0">
                <a:sym typeface="+mn-ea"/>
              </a:rPr>
              <a:t>        </a:t>
            </a:r>
            <a:r>
              <a:rPr lang="zh-CN" altLang="en-US" sz="2500" dirty="0">
                <a:sym typeface="+mn-ea"/>
              </a:rPr>
              <a:t>对参加由市、县两级政府部门或公共就业服务机构组织企业赴省外、市外省内其他地区招聘活动的，分别给予每家企业5000元、2000元的一次性劳务补助；企业自行组织到省外、市外省内其它地区举行或参加招聘活动并经当地人社局公共就业服务机构审核的，分别给予每家企业5000元、2000元的一次性劳务补助（每家企业每年最多补助2次）。</a:t>
            </a:r>
            <a:endParaRPr lang="zh-CN" altLang="en-US" sz="2500" dirty="0">
              <a:sym typeface="+mn-ea"/>
            </a:endParaRP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122" name="文本占位符 43010"/>
          <p:cNvSpPr>
            <a:spLocks noGrp="1"/>
          </p:cNvSpPr>
          <p:nvPr/>
        </p:nvSpPr>
        <p:spPr>
          <a:xfrm>
            <a:off x="1259205" y="1628775"/>
            <a:ext cx="6781800" cy="4526280"/>
          </a:xfrm>
          <a:prstGeom prst="rect">
            <a:avLst/>
          </a:prstGeom>
          <a:noFill/>
          <a:ln w="9525">
            <a:noFill/>
          </a:ln>
        </p:spPr>
        <p:txBody>
          <a:bodyPr anchor="t" anchorCtr="0"/>
          <a:lstStyle>
            <a:lvl1pPr marL="342900" lvl="0" indent="-342900" algn="l" defTabSz="91440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a:lstStyle>
          <a:p>
            <a:pPr>
              <a:lnSpc>
                <a:spcPct val="150000"/>
              </a:lnSpc>
              <a:spcBef>
                <a:spcPts val="0"/>
              </a:spcBef>
            </a:pPr>
            <a:r>
              <a:rPr lang="zh-CN" altLang="en-US" sz="2400" b="1" dirty="0">
                <a:latin typeface="华文中宋" panose="02010600040101010101" charset="-122"/>
                <a:ea typeface="华文中宋" panose="02010600040101010101" charset="-122"/>
                <a:cs typeface="宋体" panose="02010600030101010101" pitchFamily="2" charset="-122"/>
              </a:rPr>
              <a:t>（二）政策名称：</a:t>
            </a:r>
            <a:r>
              <a:rPr lang="zh-CN" altLang="en-US" sz="2600" b="1" dirty="0">
                <a:latin typeface="仿宋" panose="02010609060101010101" pitchFamily="49" charset="-122"/>
                <a:ea typeface="仿宋" panose="02010609060101010101" pitchFamily="49" charset="-122"/>
                <a:cs typeface="宋体" panose="02010600030101010101" pitchFamily="2" charset="-122"/>
                <a:sym typeface="+mn-ea"/>
              </a:rPr>
              <a:t>老员工引新员工奖励补贴。</a:t>
            </a:r>
            <a:endParaRPr lang="zh-CN" altLang="en-US" sz="2400" b="1" dirty="0">
              <a:latin typeface="宋体" panose="02010600030101010101" pitchFamily="2" charset="-122"/>
              <a:ea typeface="宋体" panose="02010600030101010101" pitchFamily="2" charset="-122"/>
              <a:cs typeface="宋体" panose="02010600030101010101" pitchFamily="2" charset="-122"/>
            </a:endParaRPr>
          </a:p>
          <a:p>
            <a:pPr>
              <a:lnSpc>
                <a:spcPct val="150000"/>
              </a:lnSpc>
              <a:spcBef>
                <a:spcPts val="0"/>
              </a:spcBef>
            </a:pPr>
            <a:r>
              <a:rPr lang="zh-CN" altLang="en-US" sz="2400" b="1" dirty="0">
                <a:latin typeface="华文中宋" panose="02010600040101010101" charset="-122"/>
                <a:ea typeface="华文中宋" panose="02010600040101010101" charset="-122"/>
                <a:cs typeface="宋体" panose="02010600030101010101" pitchFamily="2" charset="-122"/>
              </a:rPr>
              <a:t>补贴标准：</a:t>
            </a:r>
            <a:r>
              <a:rPr sz="2600" b="1" dirty="0">
                <a:latin typeface="仿宋" panose="02010609060101010101" pitchFamily="49" charset="-122"/>
                <a:ea typeface="仿宋" panose="02010609060101010101" pitchFamily="49" charset="-122"/>
                <a:cs typeface="仿宋" panose="02010609060101010101" pitchFamily="49" charset="-122"/>
              </a:rPr>
              <a:t>每引进1名奖励500元的标准给予老员工</a:t>
            </a:r>
            <a:r>
              <a:rPr lang="zh-CN" sz="2600" b="1" dirty="0">
                <a:latin typeface="仿宋" panose="02010609060101010101" pitchFamily="49" charset="-122"/>
                <a:ea typeface="仿宋" panose="02010609060101010101" pitchFamily="49" charset="-122"/>
                <a:cs typeface="仿宋" panose="02010609060101010101" pitchFamily="49" charset="-122"/>
              </a:rPr>
              <a:t>，补贴不限次数。</a:t>
            </a:r>
            <a:endParaRPr lang="zh-CN" sz="2600" b="1" dirty="0">
              <a:latin typeface="仿宋" panose="02010609060101010101" pitchFamily="49" charset="-122"/>
              <a:ea typeface="仿宋" panose="02010609060101010101" pitchFamily="49" charset="-122"/>
              <a:cs typeface="仿宋" panose="02010609060101010101" pitchFamily="49" charset="-122"/>
            </a:endParaRPr>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145" name="文本占位符 41986"/>
          <p:cNvSpPr>
            <a:spLocks noGrp="1"/>
          </p:cNvSpPr>
          <p:nvPr/>
        </p:nvSpPr>
        <p:spPr>
          <a:xfrm>
            <a:off x="824230" y="1268730"/>
            <a:ext cx="7370445" cy="5445125"/>
          </a:xfrm>
          <a:prstGeom prst="rect">
            <a:avLst/>
          </a:prstGeom>
          <a:noFill/>
          <a:ln w="9525">
            <a:noFill/>
          </a:ln>
        </p:spPr>
        <p:txBody>
          <a:bodyPr anchor="t" anchorCtr="0"/>
          <a:lstStyle>
            <a:lvl1pPr marL="342900" lvl="0" indent="-342900" algn="l" defTabSz="91440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a:lstStyle>
          <a:p>
            <a:pPr algn="just"/>
            <a:r>
              <a:rPr lang="zh-CN" altLang="en-US" sz="2800" b="1" dirty="0">
                <a:latin typeface="华文中宋" panose="02010600040101010101" charset="-122"/>
                <a:ea typeface="华文中宋" panose="02010600040101010101" charset="-122"/>
                <a:sym typeface="+mn-ea"/>
              </a:rPr>
              <a:t>政策内容：</a:t>
            </a:r>
            <a:endParaRPr lang="zh-CN" altLang="en-US" sz="2800" b="1" dirty="0">
              <a:latin typeface="华文中宋" panose="02010600040101010101" charset="-122"/>
              <a:ea typeface="华文中宋" panose="02010600040101010101" charset="-122"/>
              <a:sym typeface="+mn-ea"/>
            </a:endParaRPr>
          </a:p>
          <a:p>
            <a:pPr algn="just">
              <a:lnSpc>
                <a:spcPct val="150000"/>
              </a:lnSpc>
              <a:spcBef>
                <a:spcPts val="0"/>
              </a:spcBef>
            </a:pPr>
            <a:r>
              <a:rPr lang="en-US" altLang="zh-CN" sz="2400" dirty="0">
                <a:sym typeface="+mn-ea"/>
              </a:rPr>
              <a:t>        </a:t>
            </a:r>
            <a:r>
              <a:rPr lang="zh-CN" altLang="en-US" sz="2400" dirty="0">
                <a:sym typeface="+mn-ea"/>
              </a:rPr>
              <a:t>对我市企业员工从泉州地区以外介绍新引进熟练工、全日制大中专院校毕业生等，初次在我市企业稳定就业满1个月、签订1年以上劳动合同且按规定参加企业职工基本养老保险等社会保险1个月以上的，按照每引进1名奖励500元的标准给予老员工奖励。</a:t>
            </a:r>
            <a:endParaRPr lang="zh-CN" altLang="en-US" sz="2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122" name="文本占位符 43010"/>
          <p:cNvSpPr>
            <a:spLocks noGrp="1"/>
          </p:cNvSpPr>
          <p:nvPr/>
        </p:nvSpPr>
        <p:spPr>
          <a:xfrm>
            <a:off x="1331595" y="1557020"/>
            <a:ext cx="6781800" cy="4526280"/>
          </a:xfrm>
          <a:prstGeom prst="rect">
            <a:avLst/>
          </a:prstGeom>
          <a:noFill/>
          <a:ln w="9525">
            <a:noFill/>
          </a:ln>
        </p:spPr>
        <p:txBody>
          <a:bodyPr anchor="t" anchorCtr="0"/>
          <a:lstStyle>
            <a:lvl1pPr marL="342900" lvl="0" indent="-342900" algn="l" defTabSz="91440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a:lstStyle>
          <a:p>
            <a:pPr>
              <a:lnSpc>
                <a:spcPct val="150000"/>
              </a:lnSpc>
              <a:spcBef>
                <a:spcPts val="0"/>
              </a:spcBef>
            </a:pPr>
            <a:r>
              <a:rPr lang="zh-CN" altLang="en-US" sz="2400" b="1" dirty="0">
                <a:latin typeface="华文中宋" panose="02010600040101010101" charset="-122"/>
                <a:ea typeface="华文中宋" panose="02010600040101010101" charset="-122"/>
                <a:cs typeface="宋体" panose="02010600030101010101" pitchFamily="2" charset="-122"/>
              </a:rPr>
              <a:t>（三）政策名称：</a:t>
            </a:r>
            <a:r>
              <a:rPr lang="zh-CN" altLang="en-US" sz="2400" b="1" dirty="0">
                <a:latin typeface="仿宋" panose="02010609060101010101" pitchFamily="49" charset="-122"/>
                <a:ea typeface="仿宋" panose="02010609060101010101" pitchFamily="49" charset="-122"/>
                <a:cs typeface="宋体" panose="02010600030101010101" pitchFamily="2" charset="-122"/>
                <a:sym typeface="+mn-ea"/>
              </a:rPr>
              <a:t>一次性扩岗补助</a:t>
            </a:r>
            <a:r>
              <a:rPr lang="zh-CN" altLang="en-US" sz="2400" b="1" dirty="0">
                <a:latin typeface="仿宋" panose="02010609060101010101" pitchFamily="49" charset="-122"/>
                <a:ea typeface="仿宋" panose="02010609060101010101" pitchFamily="49" charset="-122"/>
                <a:cs typeface="宋体" panose="02010600030101010101" pitchFamily="2" charset="-122"/>
                <a:sym typeface="+mn-ea"/>
              </a:rPr>
              <a:t>。</a:t>
            </a:r>
            <a:endParaRPr lang="zh-CN" altLang="en-US" sz="2400" b="1" dirty="0">
              <a:latin typeface="宋体" panose="02010600030101010101" pitchFamily="2" charset="-122"/>
              <a:ea typeface="宋体" panose="02010600030101010101" pitchFamily="2" charset="-122"/>
              <a:cs typeface="宋体" panose="02010600030101010101" pitchFamily="2" charset="-122"/>
            </a:endParaRPr>
          </a:p>
          <a:p>
            <a:pPr>
              <a:lnSpc>
                <a:spcPct val="150000"/>
              </a:lnSpc>
              <a:spcBef>
                <a:spcPts val="0"/>
              </a:spcBef>
            </a:pPr>
            <a:r>
              <a:rPr lang="zh-CN" altLang="en-US" sz="2400" b="1" dirty="0">
                <a:latin typeface="华文中宋" panose="02010600040101010101" charset="-122"/>
                <a:ea typeface="华文中宋" panose="02010600040101010101" charset="-122"/>
                <a:cs typeface="宋体" panose="02010600030101010101" pitchFamily="2" charset="-122"/>
              </a:rPr>
              <a:t>补贴标准：</a:t>
            </a:r>
            <a:r>
              <a:rPr sz="2400" b="1" dirty="0">
                <a:latin typeface="仿宋" panose="02010609060101010101" pitchFamily="49" charset="-122"/>
                <a:ea typeface="仿宋" panose="02010609060101010101" pitchFamily="49" charset="-122"/>
                <a:cs typeface="仿宋" panose="02010609060101010101" pitchFamily="49" charset="-122"/>
              </a:rPr>
              <a:t>企业招用2022年度应届高校毕业生、两年内未就业高校毕业生、登记失业青年</a:t>
            </a:r>
            <a:r>
              <a:rPr lang="zh-CN" sz="2400" b="1" dirty="0">
                <a:latin typeface="仿宋" panose="02010609060101010101" pitchFamily="49" charset="-122"/>
                <a:ea typeface="仿宋" panose="02010609060101010101" pitchFamily="49" charset="-122"/>
                <a:cs typeface="仿宋" panose="02010609060101010101" pitchFamily="49" charset="-122"/>
              </a:rPr>
              <a:t>的</a:t>
            </a:r>
            <a:r>
              <a:rPr sz="2400" b="1" dirty="0">
                <a:latin typeface="仿宋" panose="02010609060101010101" pitchFamily="49" charset="-122"/>
                <a:ea typeface="仿宋" panose="02010609060101010101" pitchFamily="49" charset="-122"/>
                <a:cs typeface="仿宋" panose="02010609060101010101" pitchFamily="49" charset="-122"/>
              </a:rPr>
              <a:t>，按每人1500元标准发放</a:t>
            </a:r>
            <a:r>
              <a:rPr lang="zh-CN" sz="2400" b="1" dirty="0">
                <a:latin typeface="仿宋" panose="02010609060101010101" pitchFamily="49" charset="-122"/>
                <a:ea typeface="仿宋" panose="02010609060101010101" pitchFamily="49" charset="-122"/>
                <a:cs typeface="仿宋" panose="02010609060101010101" pitchFamily="49" charset="-122"/>
              </a:rPr>
              <a:t>，</a:t>
            </a:r>
            <a:r>
              <a:rPr lang="zh-CN" sz="2400" b="1" dirty="0">
                <a:latin typeface="仿宋" panose="02010609060101010101" pitchFamily="49" charset="-122"/>
                <a:ea typeface="仿宋" panose="02010609060101010101" pitchFamily="49" charset="-122"/>
                <a:cs typeface="仿宋" panose="02010609060101010101" pitchFamily="49" charset="-122"/>
              </a:rPr>
              <a:t>申报期截止</a:t>
            </a:r>
            <a:r>
              <a:rPr lang="en-US" altLang="zh-CN" sz="2400" b="1" dirty="0">
                <a:latin typeface="仿宋" panose="02010609060101010101" pitchFamily="49" charset="-122"/>
                <a:ea typeface="仿宋" panose="02010609060101010101" pitchFamily="49" charset="-122"/>
                <a:cs typeface="仿宋" panose="02010609060101010101" pitchFamily="49" charset="-122"/>
              </a:rPr>
              <a:t>12</a:t>
            </a:r>
            <a:r>
              <a:rPr lang="zh-CN" altLang="en-US" sz="2400" b="1" dirty="0">
                <a:latin typeface="仿宋" panose="02010609060101010101" pitchFamily="49" charset="-122"/>
                <a:ea typeface="仿宋" panose="02010609060101010101" pitchFamily="49" charset="-122"/>
                <a:cs typeface="仿宋" panose="02010609060101010101" pitchFamily="49" charset="-122"/>
              </a:rPr>
              <a:t>月</a:t>
            </a:r>
            <a:r>
              <a:rPr lang="en-US" altLang="zh-CN" sz="2400" b="1" dirty="0">
                <a:latin typeface="仿宋" panose="02010609060101010101" pitchFamily="49" charset="-122"/>
                <a:ea typeface="仿宋" panose="02010609060101010101" pitchFamily="49" charset="-122"/>
                <a:cs typeface="仿宋" panose="02010609060101010101" pitchFamily="49" charset="-122"/>
              </a:rPr>
              <a:t>31</a:t>
            </a:r>
            <a:r>
              <a:rPr lang="zh-CN" altLang="en-US" sz="2400" b="1" dirty="0">
                <a:latin typeface="仿宋" panose="02010609060101010101" pitchFamily="49" charset="-122"/>
                <a:ea typeface="仿宋" panose="02010609060101010101" pitchFamily="49" charset="-122"/>
                <a:cs typeface="仿宋" panose="02010609060101010101" pitchFamily="49" charset="-122"/>
              </a:rPr>
              <a:t>日</a:t>
            </a:r>
            <a:r>
              <a:rPr sz="2400" b="1" dirty="0">
                <a:latin typeface="仿宋" panose="02010609060101010101" pitchFamily="49" charset="-122"/>
                <a:ea typeface="仿宋" panose="02010609060101010101" pitchFamily="49" charset="-122"/>
                <a:cs typeface="仿宋" panose="02010609060101010101" pitchFamily="49" charset="-122"/>
              </a:rPr>
              <a:t>。</a:t>
            </a:r>
            <a:endParaRPr sz="2400" b="1" dirty="0">
              <a:latin typeface="仿宋" panose="02010609060101010101" pitchFamily="49" charset="-122"/>
              <a:ea typeface="仿宋" panose="02010609060101010101" pitchFamily="49" charset="-122"/>
              <a:cs typeface="仿宋" panose="02010609060101010101" pitchFamily="49" charset="-122"/>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145" name="文本占位符 41986"/>
          <p:cNvSpPr>
            <a:spLocks noGrp="1"/>
          </p:cNvSpPr>
          <p:nvPr/>
        </p:nvSpPr>
        <p:spPr>
          <a:xfrm>
            <a:off x="824230" y="1268730"/>
            <a:ext cx="7370445" cy="5445125"/>
          </a:xfrm>
          <a:prstGeom prst="rect">
            <a:avLst/>
          </a:prstGeom>
          <a:noFill/>
          <a:ln w="9525">
            <a:noFill/>
          </a:ln>
        </p:spPr>
        <p:txBody>
          <a:bodyPr anchor="t" anchorCtr="0"/>
          <a:lstStyle>
            <a:lvl1pPr marL="342900" lvl="0" indent="-342900" algn="l" defTabSz="91440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a:lstStyle>
          <a:p>
            <a:pPr algn="just"/>
            <a:r>
              <a:rPr lang="zh-CN" altLang="en-US" sz="2800" b="1" dirty="0">
                <a:latin typeface="华文中宋" panose="02010600040101010101" charset="-122"/>
                <a:ea typeface="华文中宋" panose="02010600040101010101" charset="-122"/>
                <a:sym typeface="+mn-ea"/>
              </a:rPr>
              <a:t>政策内容：</a:t>
            </a:r>
            <a:endParaRPr lang="zh-CN" altLang="en-US" sz="2800" b="1" dirty="0">
              <a:latin typeface="华文中宋" panose="02010600040101010101" charset="-122"/>
              <a:ea typeface="华文中宋" panose="02010600040101010101" charset="-122"/>
              <a:sym typeface="+mn-ea"/>
            </a:endParaRPr>
          </a:p>
          <a:p>
            <a:pPr algn="just">
              <a:lnSpc>
                <a:spcPct val="150000"/>
              </a:lnSpc>
              <a:spcBef>
                <a:spcPts val="0"/>
              </a:spcBef>
            </a:pPr>
            <a:r>
              <a:rPr lang="en-US" altLang="zh-CN" sz="2400" dirty="0">
                <a:sym typeface="+mn-ea"/>
              </a:rPr>
              <a:t>        </a:t>
            </a:r>
            <a:r>
              <a:rPr lang="zh-CN" altLang="en-US" sz="2400" dirty="0">
                <a:sym typeface="+mn-ea"/>
              </a:rPr>
              <a:t>企业在2022年招用</a:t>
            </a:r>
            <a:r>
              <a:rPr lang="zh-CN" altLang="en-US" sz="2400" dirty="0">
                <a:sym typeface="+mn-ea"/>
              </a:rPr>
              <a:t>2022年应届高校毕业生、两年内未就业高校毕业生、登记失业青年的，</a:t>
            </a:r>
            <a:r>
              <a:rPr lang="zh-CN" altLang="en-US" sz="2400" dirty="0">
                <a:sym typeface="+mn-ea"/>
              </a:rPr>
              <a:t>与其签订1年(含)以上期限劳动合同并按规定缴纳1个月(含)以上失业保险的，按企业招用毕业年度高校毕业生数1500元/人的标准给予一次性补助。</a:t>
            </a:r>
            <a:endParaRPr lang="zh-CN" altLang="en-US" sz="2400" dirty="0">
              <a:sym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122" name="文本占位符 43010"/>
          <p:cNvSpPr>
            <a:spLocks noGrp="1"/>
          </p:cNvSpPr>
          <p:nvPr/>
        </p:nvSpPr>
        <p:spPr>
          <a:xfrm>
            <a:off x="1331595" y="1557020"/>
            <a:ext cx="6781800" cy="4526280"/>
          </a:xfrm>
          <a:prstGeom prst="rect">
            <a:avLst/>
          </a:prstGeom>
          <a:noFill/>
          <a:ln w="9525">
            <a:noFill/>
          </a:ln>
        </p:spPr>
        <p:txBody>
          <a:bodyPr anchor="t" anchorCtr="0"/>
          <a:lstStyle>
            <a:lvl1pPr marL="342900" lvl="0" indent="-342900" algn="l" defTabSz="91440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a:lstStyle>
          <a:p>
            <a:pPr>
              <a:lnSpc>
                <a:spcPct val="150000"/>
              </a:lnSpc>
              <a:spcBef>
                <a:spcPts val="0"/>
              </a:spcBef>
            </a:pPr>
            <a:r>
              <a:rPr lang="zh-CN" altLang="en-US" sz="2400" b="1" dirty="0">
                <a:latin typeface="华文中宋" panose="02010600040101010101" charset="-122"/>
                <a:ea typeface="华文中宋" panose="02010600040101010101" charset="-122"/>
                <a:cs typeface="宋体" panose="02010600030101010101" pitchFamily="2" charset="-122"/>
              </a:rPr>
              <a:t>（四）政策名称：</a:t>
            </a:r>
            <a:r>
              <a:rPr lang="zh-CN" altLang="en-US" sz="2400" b="1" dirty="0">
                <a:latin typeface="仿宋" panose="02010609060101010101" pitchFamily="49" charset="-122"/>
                <a:ea typeface="仿宋" panose="02010609060101010101" pitchFamily="49" charset="-122"/>
                <a:cs typeface="宋体" panose="02010600030101010101" pitchFamily="2" charset="-122"/>
                <a:sym typeface="+mn-ea"/>
              </a:rPr>
              <a:t>鼓励企业面向市外引进技能人才奖励</a:t>
            </a:r>
            <a:r>
              <a:rPr lang="zh-CN" altLang="en-US" sz="2400" b="1" dirty="0">
                <a:latin typeface="仿宋" panose="02010609060101010101" pitchFamily="49" charset="-122"/>
                <a:ea typeface="仿宋" panose="02010609060101010101" pitchFamily="49" charset="-122"/>
                <a:cs typeface="宋体" panose="02010600030101010101" pitchFamily="2" charset="-122"/>
                <a:sym typeface="+mn-ea"/>
              </a:rPr>
              <a:t>。</a:t>
            </a:r>
            <a:endParaRPr lang="zh-CN" altLang="en-US" sz="2400" b="1" dirty="0">
              <a:latin typeface="宋体" panose="02010600030101010101" pitchFamily="2" charset="-122"/>
              <a:ea typeface="宋体" panose="02010600030101010101" pitchFamily="2" charset="-122"/>
              <a:cs typeface="宋体" panose="02010600030101010101" pitchFamily="2" charset="-122"/>
            </a:endParaRPr>
          </a:p>
          <a:p>
            <a:pPr>
              <a:lnSpc>
                <a:spcPct val="150000"/>
              </a:lnSpc>
              <a:spcBef>
                <a:spcPts val="0"/>
              </a:spcBef>
            </a:pPr>
            <a:r>
              <a:rPr lang="zh-CN" altLang="en-US" sz="2400" b="1" dirty="0">
                <a:latin typeface="华文中宋" panose="02010600040101010101" charset="-122"/>
                <a:ea typeface="华文中宋" panose="02010600040101010101" charset="-122"/>
                <a:cs typeface="宋体" panose="02010600030101010101" pitchFamily="2" charset="-122"/>
              </a:rPr>
              <a:t>补贴标准：</a:t>
            </a:r>
            <a:r>
              <a:rPr lang="zh-CN" sz="2400" b="1" dirty="0">
                <a:latin typeface="仿宋" panose="02010609060101010101" pitchFamily="49" charset="-122"/>
                <a:ea typeface="仿宋" panose="02010609060101010101" pitchFamily="49" charset="-122"/>
                <a:cs typeface="仿宋" panose="02010609060101010101" pitchFamily="49" charset="-122"/>
                <a:sym typeface="+mn-ea"/>
              </a:rPr>
              <a:t>按中级工（四级）1000元/人、高级工（三级）1500元/人、技师（二级）2000元/人、高级技师（一级）3000元/人的标准给予企业奖励</a:t>
            </a:r>
            <a:r>
              <a:rPr lang="zh-CN" sz="2400" b="1" dirty="0">
                <a:latin typeface="仿宋" panose="02010609060101010101" pitchFamily="49" charset="-122"/>
                <a:ea typeface="仿宋" panose="02010609060101010101" pitchFamily="49" charset="-122"/>
                <a:cs typeface="仿宋" panose="02010609060101010101" pitchFamily="49" charset="-122"/>
              </a:rPr>
              <a:t>，补贴不限次数。</a:t>
            </a:r>
            <a:endParaRPr lang="zh-CN" sz="2400" b="1" dirty="0">
              <a:latin typeface="仿宋" panose="02010609060101010101" pitchFamily="49" charset="-122"/>
              <a:ea typeface="仿宋" panose="02010609060101010101" pitchFamily="49" charset="-122"/>
              <a:cs typeface="仿宋" panose="02010609060101010101" pitchFamily="49" charset="-122"/>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145" name="文本占位符 41986"/>
          <p:cNvSpPr>
            <a:spLocks noGrp="1"/>
          </p:cNvSpPr>
          <p:nvPr/>
        </p:nvSpPr>
        <p:spPr>
          <a:xfrm>
            <a:off x="899160" y="1125220"/>
            <a:ext cx="7262495" cy="5445125"/>
          </a:xfrm>
          <a:prstGeom prst="rect">
            <a:avLst/>
          </a:prstGeom>
          <a:noFill/>
          <a:ln w="9525">
            <a:noFill/>
          </a:ln>
        </p:spPr>
        <p:txBody>
          <a:bodyPr anchor="t" anchorCtr="0"/>
          <a:lstStyle>
            <a:lvl1pPr marL="342900" lvl="0" indent="-342900" algn="l" defTabSz="91440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a:lstStyle>
          <a:p>
            <a:pPr algn="just"/>
            <a:r>
              <a:rPr lang="zh-CN" altLang="en-US" sz="2800" b="1" dirty="0">
                <a:latin typeface="华文中宋" panose="02010600040101010101" charset="-122"/>
                <a:ea typeface="华文中宋" panose="02010600040101010101" charset="-122"/>
                <a:sym typeface="+mn-ea"/>
              </a:rPr>
              <a:t>政策内容：</a:t>
            </a:r>
            <a:endParaRPr lang="zh-CN" altLang="en-US" sz="2800" b="1" dirty="0">
              <a:latin typeface="华文中宋" panose="02010600040101010101" charset="-122"/>
              <a:ea typeface="华文中宋" panose="02010600040101010101" charset="-122"/>
              <a:sym typeface="+mn-ea"/>
            </a:endParaRPr>
          </a:p>
          <a:p>
            <a:pPr algn="just">
              <a:lnSpc>
                <a:spcPct val="150000"/>
              </a:lnSpc>
              <a:spcBef>
                <a:spcPts val="0"/>
              </a:spcBef>
            </a:pPr>
            <a:r>
              <a:rPr lang="en-US" altLang="zh-CN" sz="2400" dirty="0">
                <a:sym typeface="+mn-ea"/>
              </a:rPr>
              <a:t>       </a:t>
            </a:r>
            <a:r>
              <a:rPr lang="zh-CN" altLang="en-US" sz="2400" dirty="0">
                <a:sym typeface="+mn-ea"/>
              </a:rPr>
              <a:t> </a:t>
            </a:r>
            <a:r>
              <a:rPr lang="zh-CN" altLang="en-US" sz="2400" dirty="0">
                <a:sym typeface="+mn-ea"/>
              </a:rPr>
              <a:t>鼓励企业等用人单位通过各种渠道面向市外引进技能人才，鼓励企业与全国各类职业（技工）院校采取校企对接、订单式培养等形式引进技能人才。对于企业等用人单位成功引进技能人才（须在我市首次参加社会保险）的，按中级工（四级）1000元/人、高级工（三级）1500元/人、技师（二级）2000元/人、高级技师（一级）3000元/人的标准给予企业奖励。</a:t>
            </a:r>
            <a:endParaRPr lang="zh-CN" altLang="en-US" sz="2400" dirty="0"/>
          </a:p>
          <a:p>
            <a:pPr algn="just">
              <a:lnSpc>
                <a:spcPct val="150000"/>
              </a:lnSpc>
              <a:spcBef>
                <a:spcPts val="0"/>
              </a:spcBef>
            </a:pPr>
            <a:endParaRPr lang="zh-CN" altLang="en-US" sz="2400" dirty="0">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122" name="文本占位符 43010"/>
          <p:cNvSpPr>
            <a:spLocks noGrp="1"/>
          </p:cNvSpPr>
          <p:nvPr/>
        </p:nvSpPr>
        <p:spPr>
          <a:xfrm>
            <a:off x="1331595" y="1557020"/>
            <a:ext cx="6781800" cy="4526280"/>
          </a:xfrm>
          <a:prstGeom prst="rect">
            <a:avLst/>
          </a:prstGeom>
          <a:noFill/>
          <a:ln w="9525">
            <a:noFill/>
          </a:ln>
        </p:spPr>
        <p:txBody>
          <a:bodyPr anchor="t" anchorCtr="0"/>
          <a:lstStyle>
            <a:lvl1pPr marL="342900" lvl="0" indent="-342900" algn="l" defTabSz="91440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a:lstStyle>
          <a:p>
            <a:pPr>
              <a:lnSpc>
                <a:spcPct val="150000"/>
              </a:lnSpc>
              <a:spcBef>
                <a:spcPts val="0"/>
              </a:spcBef>
            </a:pPr>
            <a:r>
              <a:rPr lang="zh-CN" altLang="en-US" sz="2400" b="1" dirty="0">
                <a:latin typeface="华文中宋" panose="02010600040101010101" charset="-122"/>
                <a:ea typeface="华文中宋" panose="02010600040101010101" charset="-122"/>
                <a:cs typeface="宋体" panose="02010600030101010101" pitchFamily="2" charset="-122"/>
              </a:rPr>
              <a:t>（五）政策名称：</a:t>
            </a:r>
            <a:r>
              <a:rPr lang="zh-CN" altLang="en-US" sz="2600" b="1" dirty="0">
                <a:latin typeface="仿宋" panose="02010609060101010101" pitchFamily="49" charset="-122"/>
                <a:ea typeface="仿宋" panose="02010609060101010101" pitchFamily="49" charset="-122"/>
                <a:cs typeface="宋体" panose="02010600030101010101" pitchFamily="2" charset="-122"/>
                <a:sym typeface="+mn-ea"/>
              </a:rPr>
              <a:t>鼓励人力资源服务机构为企业招工引才奖励。</a:t>
            </a:r>
            <a:endParaRPr lang="zh-CN" altLang="en-US" sz="2600" b="1" dirty="0">
              <a:latin typeface="宋体" panose="02010600030101010101" pitchFamily="2" charset="-122"/>
              <a:ea typeface="宋体" panose="02010600030101010101" pitchFamily="2" charset="-122"/>
              <a:cs typeface="宋体" panose="02010600030101010101" pitchFamily="2" charset="-122"/>
            </a:endParaRPr>
          </a:p>
          <a:p>
            <a:pPr>
              <a:lnSpc>
                <a:spcPct val="150000"/>
              </a:lnSpc>
              <a:spcBef>
                <a:spcPts val="0"/>
              </a:spcBef>
            </a:pPr>
            <a:r>
              <a:rPr lang="zh-CN" altLang="en-US" sz="2400" b="1" dirty="0">
                <a:latin typeface="华文中宋" panose="02010600040101010101" charset="-122"/>
                <a:ea typeface="华文中宋" panose="02010600040101010101" charset="-122"/>
                <a:cs typeface="宋体" panose="02010600030101010101" pitchFamily="2" charset="-122"/>
              </a:rPr>
              <a:t>补贴标准：</a:t>
            </a:r>
            <a:r>
              <a:rPr sz="2600" b="1" dirty="0">
                <a:latin typeface="仿宋" panose="02010609060101010101" pitchFamily="49" charset="-122"/>
                <a:ea typeface="仿宋" panose="02010609060101010101" pitchFamily="49" charset="-122"/>
                <a:cs typeface="仿宋" panose="02010609060101010101" pitchFamily="49" charset="-122"/>
              </a:rPr>
              <a:t>每引进1名奖励</a:t>
            </a:r>
            <a:r>
              <a:rPr lang="en-US" sz="2600" b="1" dirty="0">
                <a:latin typeface="仿宋" panose="02010609060101010101" pitchFamily="49" charset="-122"/>
                <a:ea typeface="仿宋" panose="02010609060101010101" pitchFamily="49" charset="-122"/>
                <a:cs typeface="仿宋" panose="02010609060101010101" pitchFamily="49" charset="-122"/>
              </a:rPr>
              <a:t>10</a:t>
            </a:r>
            <a:r>
              <a:rPr sz="2600" b="1" dirty="0">
                <a:latin typeface="仿宋" panose="02010609060101010101" pitchFamily="49" charset="-122"/>
                <a:ea typeface="仿宋" panose="02010609060101010101" pitchFamily="49" charset="-122"/>
                <a:cs typeface="仿宋" panose="02010609060101010101" pitchFamily="49" charset="-122"/>
              </a:rPr>
              <a:t>00元的标准给予</a:t>
            </a:r>
            <a:r>
              <a:rPr lang="zh-CN" sz="2600" b="1" dirty="0">
                <a:latin typeface="仿宋" panose="02010609060101010101" pitchFamily="49" charset="-122"/>
                <a:ea typeface="仿宋" panose="02010609060101010101" pitchFamily="49" charset="-122"/>
                <a:cs typeface="仿宋" panose="02010609060101010101" pitchFamily="49" charset="-122"/>
              </a:rPr>
              <a:t>人力资源服务机构，补贴不限次数。</a:t>
            </a:r>
            <a:endParaRPr lang="zh-CN" sz="2600" b="1" dirty="0">
              <a:latin typeface="仿宋" panose="02010609060101010101" pitchFamily="49" charset="-122"/>
              <a:ea typeface="仿宋" panose="02010609060101010101" pitchFamily="49" charset="-122"/>
              <a:cs typeface="仿宋" panose="02010609060101010101" pitchFamily="49" charset="-122"/>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145" name="文本占位符 41986"/>
          <p:cNvSpPr>
            <a:spLocks noGrp="1"/>
          </p:cNvSpPr>
          <p:nvPr/>
        </p:nvSpPr>
        <p:spPr>
          <a:xfrm>
            <a:off x="899160" y="1268730"/>
            <a:ext cx="7262495" cy="5445125"/>
          </a:xfrm>
          <a:prstGeom prst="rect">
            <a:avLst/>
          </a:prstGeom>
          <a:noFill/>
          <a:ln w="9525">
            <a:noFill/>
          </a:ln>
        </p:spPr>
        <p:txBody>
          <a:bodyPr anchor="t" anchorCtr="0"/>
          <a:lstStyle>
            <a:lvl1pPr marL="342900" lvl="0" indent="-342900" algn="l" defTabSz="91440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a:lstStyle>
          <a:p>
            <a:pPr algn="just"/>
            <a:r>
              <a:rPr lang="zh-CN" altLang="en-US" sz="2800" b="1" dirty="0">
                <a:latin typeface="华文中宋" panose="02010600040101010101" charset="-122"/>
                <a:ea typeface="华文中宋" panose="02010600040101010101" charset="-122"/>
                <a:sym typeface="+mn-ea"/>
              </a:rPr>
              <a:t>政策内容：</a:t>
            </a:r>
            <a:endParaRPr lang="zh-CN" altLang="en-US" sz="2800" b="1" dirty="0">
              <a:latin typeface="华文中宋" panose="02010600040101010101" charset="-122"/>
              <a:ea typeface="华文中宋" panose="02010600040101010101" charset="-122"/>
              <a:sym typeface="+mn-ea"/>
            </a:endParaRPr>
          </a:p>
          <a:p>
            <a:pPr algn="just">
              <a:lnSpc>
                <a:spcPct val="150000"/>
              </a:lnSpc>
              <a:spcBef>
                <a:spcPts val="0"/>
              </a:spcBef>
            </a:pPr>
            <a:r>
              <a:rPr lang="en-US" altLang="zh-CN" sz="2400" dirty="0">
                <a:sym typeface="+mn-ea"/>
              </a:rPr>
              <a:t>        </a:t>
            </a:r>
            <a:r>
              <a:rPr lang="zh-CN" altLang="en-US" sz="2400" dirty="0">
                <a:sym typeface="+mn-ea"/>
              </a:rPr>
              <a:t>对为我市企业引进取得大中专院校学历证书或职业资格证书劳动力，或熟练工，初次在我市企业稳定就业的经营性人力资源服务机构，给予每引进1人1000元的奖励补贴。</a:t>
            </a:r>
            <a:endParaRPr lang="zh-CN" altLang="en-US" sz="2400" dirty="0">
              <a:sym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121" name="标题 43009"/>
          <p:cNvSpPr>
            <a:spLocks noGrp="1"/>
          </p:cNvSpPr>
          <p:nvPr>
            <p:ph type="title"/>
          </p:nvPr>
        </p:nvSpPr>
        <p:spPr>
          <a:xfrm>
            <a:off x="395605" y="1052830"/>
            <a:ext cx="8229600" cy="1293495"/>
          </a:xfrm>
        </p:spPr>
        <p:txBody>
          <a:bodyPr anchor="ctr" anchorCtr="0"/>
          <a:p>
            <a:r>
              <a:rPr lang="zh-CN" altLang="en-US" sz="3200" b="1">
                <a:latin typeface="华文中宋" panose="02010600040101010101" charset="-122"/>
                <a:ea typeface="华文中宋" panose="02010600040101010101" charset="-122"/>
                <a:sym typeface="+mn-ea"/>
              </a:rPr>
              <a:t>二、职业技能提升培训</a:t>
            </a:r>
            <a:endParaRPr lang="zh-CN" altLang="en-US" sz="3200" b="1" dirty="0">
              <a:latin typeface="华文中宋" panose="02010600040101010101" charset="-122"/>
              <a:ea typeface="华文中宋" panose="02010600040101010101" charset="-122"/>
              <a:sym typeface="+mn-ea"/>
            </a:endParaRPr>
          </a:p>
        </p:txBody>
      </p:sp>
      <p:sp>
        <p:nvSpPr>
          <p:cNvPr id="5122" name="文本占位符 43010"/>
          <p:cNvSpPr>
            <a:spLocks noGrp="1"/>
          </p:cNvSpPr>
          <p:nvPr>
            <p:ph idx="1"/>
          </p:nvPr>
        </p:nvSpPr>
        <p:spPr>
          <a:xfrm>
            <a:off x="1187450" y="2421255"/>
            <a:ext cx="6781800" cy="4526280"/>
          </a:xfrm>
        </p:spPr>
        <p:txBody>
          <a:bodyPr anchor="t" anchorCtr="0"/>
          <a:p>
            <a:pPr>
              <a:lnSpc>
                <a:spcPct val="150000"/>
              </a:lnSpc>
              <a:spcBef>
                <a:spcPts val="0"/>
              </a:spcBef>
            </a:pPr>
            <a:r>
              <a:rPr lang="zh-CN" altLang="en-US" sz="2400" b="1" dirty="0">
                <a:latin typeface="华文中宋" panose="02010600040101010101" charset="-122"/>
                <a:ea typeface="华文中宋" panose="02010600040101010101" charset="-122"/>
                <a:cs typeface="宋体" panose="02010600030101010101" pitchFamily="2" charset="-122"/>
              </a:rPr>
              <a:t>（一）政策名称：</a:t>
            </a:r>
            <a:r>
              <a:rPr lang="zh-CN" altLang="en-US" sz="2600" b="1" dirty="0">
                <a:latin typeface="仿宋" panose="02010609060101010101" pitchFamily="49" charset="-122"/>
                <a:ea typeface="仿宋" panose="02010609060101010101" pitchFamily="49" charset="-122"/>
                <a:cs typeface="仿宋" panose="02010609060101010101" pitchFamily="49" charset="-122"/>
                <a:sym typeface="+mn-ea"/>
              </a:rPr>
              <a:t>开展职业技能竞赛活动费用补助</a:t>
            </a:r>
            <a:r>
              <a:rPr lang="zh-CN" altLang="en-US" sz="2600" b="1" dirty="0">
                <a:latin typeface="仿宋" panose="02010609060101010101" pitchFamily="49" charset="-122"/>
                <a:ea typeface="仿宋" panose="02010609060101010101" pitchFamily="49" charset="-122"/>
                <a:cs typeface="仿宋" panose="02010609060101010101" pitchFamily="49" charset="-122"/>
                <a:sym typeface="+mn-ea"/>
              </a:rPr>
              <a:t>。</a:t>
            </a:r>
            <a:endParaRPr lang="zh-CN" altLang="en-US" sz="2600" b="1" dirty="0">
              <a:latin typeface="仿宋" panose="02010609060101010101" pitchFamily="49" charset="-122"/>
              <a:ea typeface="仿宋" panose="02010609060101010101" pitchFamily="49" charset="-122"/>
              <a:cs typeface="仿宋" panose="02010609060101010101" pitchFamily="49" charset="-122"/>
            </a:endParaRPr>
          </a:p>
          <a:p>
            <a:pPr>
              <a:lnSpc>
                <a:spcPct val="150000"/>
              </a:lnSpc>
              <a:spcBef>
                <a:spcPts val="0"/>
              </a:spcBef>
            </a:pPr>
            <a:r>
              <a:rPr lang="zh-CN" altLang="en-US" sz="2400" b="1" dirty="0">
                <a:latin typeface="华文中宋" panose="02010600040101010101" charset="-122"/>
                <a:ea typeface="华文中宋" panose="02010600040101010101" charset="-122"/>
                <a:cs typeface="宋体" panose="02010600030101010101" pitchFamily="2" charset="-122"/>
              </a:rPr>
              <a:t>补贴标准：</a:t>
            </a:r>
            <a:r>
              <a:rPr lang="zh-CN" sz="2600" b="1" dirty="0">
                <a:latin typeface="仿宋" panose="02010609060101010101" pitchFamily="49" charset="-122"/>
                <a:ea typeface="仿宋" panose="02010609060101010101" pitchFamily="49" charset="-122"/>
                <a:cs typeface="仿宋" panose="02010609060101010101" pitchFamily="49" charset="-122"/>
                <a:sym typeface="+mn-ea"/>
              </a:rPr>
              <a:t>按竞赛层级，分别给予</a:t>
            </a:r>
            <a:r>
              <a:rPr lang="en-US" altLang="zh-CN" sz="2600" b="1" dirty="0">
                <a:latin typeface="仿宋" panose="02010609060101010101" pitchFamily="49" charset="-122"/>
                <a:ea typeface="仿宋" panose="02010609060101010101" pitchFamily="49" charset="-122"/>
                <a:cs typeface="仿宋" panose="02010609060101010101" pitchFamily="49" charset="-122"/>
                <a:sym typeface="+mn-ea"/>
              </a:rPr>
              <a:t>5</a:t>
            </a:r>
            <a:r>
              <a:rPr lang="zh-CN" altLang="en-US" sz="2600" b="1" dirty="0">
                <a:latin typeface="仿宋" panose="02010609060101010101" pitchFamily="49" charset="-122"/>
                <a:ea typeface="仿宋" panose="02010609060101010101" pitchFamily="49" charset="-122"/>
                <a:cs typeface="仿宋" panose="02010609060101010101" pitchFamily="49" charset="-122"/>
                <a:sym typeface="+mn-ea"/>
              </a:rPr>
              <a:t>万元、</a:t>
            </a:r>
            <a:r>
              <a:rPr lang="en-US" altLang="zh-CN" sz="2600" b="1" dirty="0">
                <a:latin typeface="仿宋" panose="02010609060101010101" pitchFamily="49" charset="-122"/>
                <a:ea typeface="仿宋" panose="02010609060101010101" pitchFamily="49" charset="-122"/>
                <a:cs typeface="仿宋" panose="02010609060101010101" pitchFamily="49" charset="-122"/>
                <a:sym typeface="+mn-ea"/>
              </a:rPr>
              <a:t>10</a:t>
            </a:r>
            <a:r>
              <a:rPr lang="zh-CN" altLang="en-US" sz="2600" b="1" dirty="0">
                <a:latin typeface="仿宋" panose="02010609060101010101" pitchFamily="49" charset="-122"/>
                <a:ea typeface="仿宋" panose="02010609060101010101" pitchFamily="49" charset="-122"/>
                <a:cs typeface="仿宋" panose="02010609060101010101" pitchFamily="49" charset="-122"/>
                <a:sym typeface="+mn-ea"/>
              </a:rPr>
              <a:t>万元、</a:t>
            </a:r>
            <a:r>
              <a:rPr lang="en-US" altLang="zh-CN" sz="2600" b="1" dirty="0">
                <a:latin typeface="仿宋" panose="02010609060101010101" pitchFamily="49" charset="-122"/>
                <a:ea typeface="仿宋" panose="02010609060101010101" pitchFamily="49" charset="-122"/>
                <a:cs typeface="仿宋" panose="02010609060101010101" pitchFamily="49" charset="-122"/>
                <a:sym typeface="+mn-ea"/>
              </a:rPr>
              <a:t>15</a:t>
            </a:r>
            <a:r>
              <a:rPr lang="zh-CN" altLang="en-US" sz="2600" b="1" dirty="0">
                <a:latin typeface="仿宋" panose="02010609060101010101" pitchFamily="49" charset="-122"/>
                <a:ea typeface="仿宋" panose="02010609060101010101" pitchFamily="49" charset="-122"/>
                <a:cs typeface="仿宋" panose="02010609060101010101" pitchFamily="49" charset="-122"/>
                <a:sym typeface="+mn-ea"/>
              </a:rPr>
              <a:t>万元不等的补贴。</a:t>
            </a:r>
            <a:endParaRPr lang="zh-CN" altLang="en-US" sz="2600" b="1" dirty="0">
              <a:latin typeface="仿宋" panose="02010609060101010101" pitchFamily="49" charset="-122"/>
              <a:ea typeface="仿宋" panose="02010609060101010101" pitchFamily="49" charset="-122"/>
              <a:cs typeface="仿宋" panose="02010609060101010101" pitchFamily="49" charset="-122"/>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145" name="文本占位符 41986"/>
          <p:cNvSpPr>
            <a:spLocks noGrp="1"/>
          </p:cNvSpPr>
          <p:nvPr/>
        </p:nvSpPr>
        <p:spPr>
          <a:xfrm>
            <a:off x="971550" y="836930"/>
            <a:ext cx="7262495" cy="5445125"/>
          </a:xfrm>
          <a:prstGeom prst="rect">
            <a:avLst/>
          </a:prstGeom>
          <a:noFill/>
          <a:ln w="9525">
            <a:noFill/>
          </a:ln>
        </p:spPr>
        <p:txBody>
          <a:bodyPr anchor="t" anchorCtr="0"/>
          <a:lstStyle>
            <a:lvl1pPr marL="342900" lvl="0" indent="-342900" algn="l" defTabSz="91440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a:lstStyle>
          <a:p>
            <a:pPr algn="just"/>
            <a:r>
              <a:rPr lang="zh-CN" altLang="en-US" sz="2800" b="1" dirty="0">
                <a:latin typeface="华文中宋" panose="02010600040101010101" charset="-122"/>
                <a:ea typeface="华文中宋" panose="02010600040101010101" charset="-122"/>
                <a:sym typeface="+mn-ea"/>
              </a:rPr>
              <a:t>政策内容：</a:t>
            </a:r>
            <a:endParaRPr lang="zh-CN" altLang="en-US" sz="2800" b="1" dirty="0">
              <a:latin typeface="华文中宋" panose="02010600040101010101" charset="-122"/>
              <a:ea typeface="华文中宋" panose="02010600040101010101" charset="-122"/>
              <a:sym typeface="+mn-ea"/>
            </a:endParaRPr>
          </a:p>
          <a:p>
            <a:pPr algn="just">
              <a:lnSpc>
                <a:spcPct val="150000"/>
              </a:lnSpc>
              <a:spcBef>
                <a:spcPts val="0"/>
              </a:spcBef>
            </a:pPr>
            <a:r>
              <a:rPr lang="en-US" altLang="zh-CN" sz="2400" dirty="0">
                <a:sym typeface="+mn-ea"/>
              </a:rPr>
              <a:t>       </a:t>
            </a:r>
            <a:r>
              <a:rPr lang="zh-CN" altLang="en-US" sz="2400" dirty="0">
                <a:sym typeface="+mn-ea"/>
              </a:rPr>
              <a:t>承办晋江市级竞赛，每场竞赛活动按照活动费用的</a:t>
            </a:r>
            <a:r>
              <a:rPr lang="en-US" altLang="zh-CN" sz="2400" dirty="0">
                <a:sym typeface="+mn-ea"/>
              </a:rPr>
              <a:t>50%</a:t>
            </a:r>
            <a:r>
              <a:rPr lang="zh-CN" altLang="en-US" sz="2400" dirty="0">
                <a:sym typeface="+mn-ea"/>
              </a:rPr>
              <a:t>给予补助，补助最高不超过</a:t>
            </a:r>
            <a:r>
              <a:rPr lang="en-US" altLang="zh-CN" sz="2400" dirty="0">
                <a:sym typeface="+mn-ea"/>
              </a:rPr>
              <a:t>10</a:t>
            </a:r>
            <a:r>
              <a:rPr lang="zh-CN" altLang="en-US" sz="2400" dirty="0">
                <a:sym typeface="+mn-ea"/>
              </a:rPr>
              <a:t>万元。</a:t>
            </a:r>
            <a:endParaRPr lang="zh-CN" altLang="en-US" sz="2400" dirty="0"/>
          </a:p>
          <a:p>
            <a:pPr algn="just">
              <a:lnSpc>
                <a:spcPct val="150000"/>
              </a:lnSpc>
              <a:spcBef>
                <a:spcPts val="0"/>
              </a:spcBef>
            </a:pPr>
            <a:r>
              <a:rPr lang="en-US" altLang="zh-CN" sz="2400" dirty="0">
                <a:sym typeface="+mn-ea"/>
              </a:rPr>
              <a:t>        </a:t>
            </a:r>
            <a:r>
              <a:rPr lang="zh-CN" altLang="en-US" sz="2400" dirty="0">
                <a:sym typeface="+mn-ea"/>
              </a:rPr>
              <a:t>承办泉州市级竞赛每场活动补助最高不超过</a:t>
            </a:r>
            <a:r>
              <a:rPr lang="en-US" altLang="zh-CN" sz="2400" dirty="0">
                <a:sym typeface="+mn-ea"/>
              </a:rPr>
              <a:t>5</a:t>
            </a:r>
            <a:r>
              <a:rPr lang="zh-CN" altLang="en-US" sz="2400" dirty="0">
                <a:sym typeface="+mn-ea"/>
              </a:rPr>
              <a:t>万元，承办省级竞赛每场活动补助最高不超过</a:t>
            </a:r>
            <a:r>
              <a:rPr lang="en-US" altLang="zh-CN" sz="2400" dirty="0">
                <a:sym typeface="+mn-ea"/>
              </a:rPr>
              <a:t>10</a:t>
            </a:r>
            <a:r>
              <a:rPr lang="zh-CN" altLang="en-US" sz="2400" dirty="0">
                <a:sym typeface="+mn-ea"/>
              </a:rPr>
              <a:t>万元，承办全国性竞赛每场活动补助最高不超过</a:t>
            </a:r>
            <a:r>
              <a:rPr lang="en-US" altLang="zh-CN" sz="2400" dirty="0">
                <a:sym typeface="+mn-ea"/>
              </a:rPr>
              <a:t>15</a:t>
            </a:r>
            <a:r>
              <a:rPr lang="zh-CN" altLang="en-US" sz="2400" dirty="0">
                <a:sym typeface="+mn-ea"/>
              </a:rPr>
              <a:t>万元。</a:t>
            </a:r>
            <a:r>
              <a:rPr lang="zh-CN" altLang="en-US" sz="2400" dirty="0">
                <a:sym typeface="+mn-ea"/>
              </a:rPr>
              <a:t>每场竞赛活动上级补助金额与本级补助金额之和不超过活动费用的</a:t>
            </a:r>
            <a:r>
              <a:rPr lang="en-US" altLang="zh-CN" sz="2400" dirty="0">
                <a:sym typeface="+mn-ea"/>
              </a:rPr>
              <a:t>50%</a:t>
            </a:r>
            <a:r>
              <a:rPr lang="zh-CN" altLang="en-US" sz="2400" dirty="0">
                <a:sym typeface="+mn-ea"/>
              </a:rPr>
              <a:t>。</a:t>
            </a:r>
            <a:endParaRPr lang="zh-CN" altLang="en-US" sz="2400" dirty="0">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122" name="文本占位符 43010"/>
          <p:cNvSpPr>
            <a:spLocks noGrp="1"/>
          </p:cNvSpPr>
          <p:nvPr>
            <p:ph idx="1"/>
          </p:nvPr>
        </p:nvSpPr>
        <p:spPr>
          <a:xfrm>
            <a:off x="1187450" y="1125220"/>
            <a:ext cx="6781800" cy="4526280"/>
          </a:xfrm>
        </p:spPr>
        <p:txBody>
          <a:bodyPr anchor="t" anchorCtr="0"/>
          <a:p>
            <a:pPr>
              <a:lnSpc>
                <a:spcPct val="150000"/>
              </a:lnSpc>
              <a:spcBef>
                <a:spcPts val="0"/>
              </a:spcBef>
            </a:pPr>
            <a:r>
              <a:rPr lang="zh-CN" altLang="en-US" sz="2400" b="1" dirty="0">
                <a:latin typeface="华文中宋" panose="02010600040101010101" charset="-122"/>
                <a:ea typeface="华文中宋" panose="02010600040101010101" charset="-122"/>
                <a:cs typeface="宋体" panose="02010600030101010101" pitchFamily="2" charset="-122"/>
              </a:rPr>
              <a:t>（二）政策名称：</a:t>
            </a:r>
            <a:r>
              <a:rPr lang="zh-CN" sz="2600" b="1" dirty="0">
                <a:latin typeface="仿宋" panose="02010609060101010101" pitchFamily="49" charset="-122"/>
                <a:ea typeface="仿宋" panose="02010609060101010101" pitchFamily="49" charset="-122"/>
                <a:cs typeface="仿宋" panose="02010609060101010101" pitchFamily="49" charset="-122"/>
                <a:sym typeface="+mn-ea"/>
              </a:rPr>
              <a:t>举办技能人才培训班费用补贴</a:t>
            </a:r>
            <a:r>
              <a:rPr lang="zh-CN" sz="2600" b="1" dirty="0">
                <a:latin typeface="仿宋" panose="02010609060101010101" pitchFamily="49" charset="-122"/>
                <a:ea typeface="仿宋" panose="02010609060101010101" pitchFamily="49" charset="-122"/>
                <a:cs typeface="仿宋" panose="02010609060101010101" pitchFamily="49" charset="-122"/>
                <a:sym typeface="+mn-ea"/>
              </a:rPr>
              <a:t>。</a:t>
            </a:r>
            <a:endParaRPr lang="zh-CN" altLang="en-US" sz="2600" b="1" dirty="0">
              <a:latin typeface="仿宋" panose="02010609060101010101" pitchFamily="49" charset="-122"/>
              <a:ea typeface="仿宋" panose="02010609060101010101" pitchFamily="49" charset="-122"/>
              <a:cs typeface="仿宋" panose="02010609060101010101" pitchFamily="49" charset="-122"/>
            </a:endParaRPr>
          </a:p>
          <a:p>
            <a:pPr>
              <a:lnSpc>
                <a:spcPct val="150000"/>
              </a:lnSpc>
              <a:spcBef>
                <a:spcPts val="0"/>
              </a:spcBef>
            </a:pPr>
            <a:r>
              <a:rPr lang="zh-CN" altLang="en-US" sz="2400" b="1" dirty="0">
                <a:latin typeface="华文中宋" panose="02010600040101010101" charset="-122"/>
                <a:ea typeface="华文中宋" panose="02010600040101010101" charset="-122"/>
                <a:cs typeface="宋体" panose="02010600030101010101" pitchFamily="2" charset="-122"/>
              </a:rPr>
              <a:t>补贴标准：</a:t>
            </a:r>
            <a:r>
              <a:rPr lang="zh-CN" altLang="en-US" sz="2600" b="1" dirty="0">
                <a:latin typeface="仿宋" panose="02010609060101010101" pitchFamily="49" charset="-122"/>
                <a:ea typeface="仿宋" panose="02010609060101010101" pitchFamily="49" charset="-122"/>
                <a:cs typeface="仿宋" panose="02010609060101010101" pitchFamily="49" charset="-122"/>
                <a:sym typeface="+mn-ea"/>
              </a:rPr>
              <a:t>按</a:t>
            </a:r>
            <a:r>
              <a:rPr lang="zh-CN" altLang="en-US" sz="2600" b="1" dirty="0">
                <a:latin typeface="仿宋" panose="02010609060101010101" pitchFamily="49" charset="-122"/>
                <a:ea typeface="仿宋" panose="02010609060101010101" pitchFamily="49" charset="-122"/>
                <a:cs typeface="仿宋" panose="02010609060101010101" pitchFamily="49" charset="-122"/>
                <a:sym typeface="+mn-ea"/>
              </a:rPr>
              <a:t>培训费用的50%给予补助，每场培训班最高不超过20万元。</a:t>
            </a:r>
            <a:endParaRPr lang="zh-CN" altLang="en-US" sz="2600" b="1" dirty="0">
              <a:latin typeface="仿宋" panose="02010609060101010101" pitchFamily="49" charset="-122"/>
              <a:ea typeface="仿宋" panose="02010609060101010101" pitchFamily="49" charset="-122"/>
              <a:cs typeface="仿宋" panose="02010609060101010101" pitchFamily="49" charset="-122"/>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755650" y="836930"/>
            <a:ext cx="7508240" cy="4526280"/>
          </a:xfrm>
        </p:spPr>
        <p:txBody>
          <a:bodyPr/>
          <a:p>
            <a:r>
              <a:rPr lang="zh-CN" altLang="en-US" sz="2800" b="1" dirty="0">
                <a:latin typeface="华文中宋" panose="02010600040101010101" charset="-122"/>
                <a:ea typeface="华文中宋" panose="02010600040101010101" charset="-122"/>
                <a:sym typeface="+mn-ea"/>
              </a:rPr>
              <a:t>政策内容：</a:t>
            </a:r>
            <a:endParaRPr lang="zh-CN" altLang="en-US" b="1" dirty="0">
              <a:latin typeface="华文中宋" panose="02010600040101010101" charset="-122"/>
              <a:ea typeface="华文中宋" panose="02010600040101010101" charset="-122"/>
              <a:sym typeface="+mn-ea"/>
            </a:endParaRPr>
          </a:p>
          <a:p>
            <a:pPr algn="just">
              <a:lnSpc>
                <a:spcPct val="150000"/>
              </a:lnSpc>
              <a:spcBef>
                <a:spcPts val="0"/>
              </a:spcBef>
            </a:pPr>
            <a:r>
              <a:rPr lang="en-US" altLang="zh-CN" dirty="0">
                <a:sym typeface="+mn-ea"/>
              </a:rPr>
              <a:t>   </a:t>
            </a:r>
            <a:r>
              <a:rPr lang="en-US" altLang="zh-CN" sz="2600" dirty="0">
                <a:latin typeface="仿宋" panose="02010609060101010101" pitchFamily="49" charset="-122"/>
                <a:ea typeface="仿宋" panose="02010609060101010101" pitchFamily="49" charset="-122"/>
                <a:cs typeface="仿宋" panose="02010609060101010101" pitchFamily="49" charset="-122"/>
                <a:sym typeface="+mn-ea"/>
              </a:rPr>
              <a:t>  </a:t>
            </a:r>
            <a:r>
              <a:rPr lang="zh-CN" altLang="en-US" sz="2400" dirty="0">
                <a:latin typeface="+mn-ea"/>
                <a:cs typeface="+mn-ea"/>
                <a:sym typeface="+mn-ea"/>
              </a:rPr>
              <a:t>鼓励各行业、企业按照行业类别组织本市技能人才到国（境）内外知名院校、培训机构、企业进行技能专业方面的研修和深造，培训人数</a:t>
            </a:r>
            <a:r>
              <a:rPr lang="en-US" altLang="zh-CN" sz="2400" dirty="0">
                <a:latin typeface="+mn-ea"/>
                <a:cs typeface="+mn-ea"/>
                <a:sym typeface="+mn-ea"/>
              </a:rPr>
              <a:t>20</a:t>
            </a:r>
            <a:r>
              <a:rPr lang="zh-CN" altLang="en-US" sz="2400" dirty="0">
                <a:latin typeface="+mn-ea"/>
                <a:cs typeface="+mn-ea"/>
                <a:sym typeface="+mn-ea"/>
              </a:rPr>
              <a:t>人及以上且培训学时达到</a:t>
            </a:r>
            <a:r>
              <a:rPr lang="en-US" altLang="zh-CN" sz="2400" dirty="0">
                <a:latin typeface="+mn-ea"/>
                <a:cs typeface="+mn-ea"/>
                <a:sym typeface="+mn-ea"/>
              </a:rPr>
              <a:t>20</a:t>
            </a:r>
            <a:r>
              <a:rPr lang="zh-CN" altLang="en-US" sz="2400" dirty="0">
                <a:latin typeface="+mn-ea"/>
                <a:cs typeface="+mn-ea"/>
                <a:sym typeface="+mn-ea"/>
              </a:rPr>
              <a:t>课时及以上的，按照培训费用（不包括学员交通和食宿费用）的</a:t>
            </a:r>
            <a:r>
              <a:rPr lang="en-US" altLang="zh-CN" sz="2400" dirty="0">
                <a:latin typeface="+mn-ea"/>
                <a:cs typeface="+mn-ea"/>
                <a:sym typeface="+mn-ea"/>
              </a:rPr>
              <a:t>50%</a:t>
            </a:r>
            <a:r>
              <a:rPr lang="zh-CN" altLang="en-US" sz="2400" dirty="0">
                <a:latin typeface="+mn-ea"/>
                <a:cs typeface="+mn-ea"/>
                <a:sym typeface="+mn-ea"/>
              </a:rPr>
              <a:t>给予补助，每场培训班最高不超过</a:t>
            </a:r>
            <a:r>
              <a:rPr lang="en-US" altLang="zh-CN" sz="2400" dirty="0">
                <a:latin typeface="+mn-ea"/>
                <a:cs typeface="+mn-ea"/>
                <a:sym typeface="+mn-ea"/>
              </a:rPr>
              <a:t>20</a:t>
            </a:r>
            <a:r>
              <a:rPr lang="zh-CN" altLang="en-US" sz="2400" dirty="0">
                <a:latin typeface="+mn-ea"/>
                <a:cs typeface="+mn-ea"/>
                <a:sym typeface="+mn-ea"/>
              </a:rPr>
              <a:t>万元。</a:t>
            </a:r>
            <a:endParaRPr lang="zh-CN" altLang="en-US" sz="2400" dirty="0">
              <a:latin typeface="+mn-ea"/>
              <a:cs typeface="+mn-ea"/>
            </a:endParaRPr>
          </a:p>
          <a:p>
            <a:endParaRPr lang="zh-CN" altLang="en-US" sz="2400">
              <a:latin typeface="+mn-ea"/>
              <a:cs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122" name="文本占位符 43010"/>
          <p:cNvSpPr>
            <a:spLocks noGrp="1"/>
          </p:cNvSpPr>
          <p:nvPr>
            <p:ph idx="1"/>
          </p:nvPr>
        </p:nvSpPr>
        <p:spPr>
          <a:xfrm>
            <a:off x="1187450" y="1125220"/>
            <a:ext cx="6781800" cy="4526280"/>
          </a:xfrm>
        </p:spPr>
        <p:txBody>
          <a:bodyPr anchor="t" anchorCtr="0"/>
          <a:p>
            <a:pPr>
              <a:lnSpc>
                <a:spcPct val="150000"/>
              </a:lnSpc>
              <a:spcBef>
                <a:spcPts val="0"/>
              </a:spcBef>
            </a:pPr>
            <a:r>
              <a:rPr lang="zh-CN" altLang="en-US" sz="2400" b="1" dirty="0">
                <a:latin typeface="华文中宋" panose="02010600040101010101" charset="-122"/>
                <a:ea typeface="华文中宋" panose="02010600040101010101" charset="-122"/>
                <a:cs typeface="宋体" panose="02010600030101010101" pitchFamily="2" charset="-122"/>
              </a:rPr>
              <a:t>（三）政策名称：</a:t>
            </a:r>
            <a:r>
              <a:rPr lang="zh-CN" sz="2600" b="1" dirty="0">
                <a:latin typeface="仿宋" panose="02010609060101010101" pitchFamily="49" charset="-122"/>
                <a:ea typeface="仿宋" panose="02010609060101010101" pitchFamily="49" charset="-122"/>
                <a:cs typeface="仿宋" panose="02010609060101010101" pitchFamily="49" charset="-122"/>
              </a:rPr>
              <a:t>职业</a:t>
            </a:r>
            <a:r>
              <a:rPr lang="zh-CN" sz="2600" b="1" dirty="0">
                <a:latin typeface="仿宋" panose="02010609060101010101" pitchFamily="49" charset="-122"/>
                <a:ea typeface="仿宋" panose="02010609060101010101" pitchFamily="49" charset="-122"/>
                <a:cs typeface="仿宋" panose="02010609060101010101" pitchFamily="49" charset="-122"/>
                <a:sym typeface="+mn-ea"/>
              </a:rPr>
              <a:t>技能提升补贴（见证补贴）</a:t>
            </a:r>
            <a:endParaRPr lang="zh-CN" sz="2600" b="1" dirty="0">
              <a:latin typeface="仿宋" panose="02010609060101010101" pitchFamily="49" charset="-122"/>
              <a:ea typeface="仿宋" panose="02010609060101010101" pitchFamily="49" charset="-122"/>
              <a:cs typeface="仿宋" panose="02010609060101010101" pitchFamily="49" charset="-122"/>
            </a:endParaRPr>
          </a:p>
          <a:p>
            <a:pPr>
              <a:lnSpc>
                <a:spcPct val="150000"/>
              </a:lnSpc>
              <a:spcBef>
                <a:spcPts val="0"/>
              </a:spcBef>
            </a:pPr>
            <a:r>
              <a:rPr lang="zh-CN" altLang="en-US" sz="2400" b="1" dirty="0">
                <a:latin typeface="华文中宋" panose="02010600040101010101" charset="-122"/>
                <a:ea typeface="华文中宋" panose="02010600040101010101" charset="-122"/>
                <a:cs typeface="宋体" panose="02010600030101010101" pitchFamily="2" charset="-122"/>
              </a:rPr>
              <a:t>补贴标准：</a:t>
            </a:r>
            <a:r>
              <a:rPr lang="zh-CN" altLang="en-US" sz="2600" b="1" dirty="0">
                <a:latin typeface="仿宋" panose="02010609060101010101" pitchFamily="49" charset="-122"/>
                <a:ea typeface="仿宋" panose="02010609060101010101" pitchFamily="49" charset="-122"/>
                <a:cs typeface="仿宋" panose="02010609060101010101" pitchFamily="49" charset="-122"/>
                <a:sym typeface="+mn-ea"/>
              </a:rPr>
              <a:t>按</a:t>
            </a:r>
            <a:r>
              <a:rPr lang="zh-CN" altLang="en-US" sz="2600" b="1" dirty="0">
                <a:latin typeface="仿宋" panose="02010609060101010101" pitchFamily="49" charset="-122"/>
                <a:ea typeface="仿宋" panose="02010609060101010101" pitchFamily="49" charset="-122"/>
                <a:cs typeface="仿宋" panose="02010609060101010101" pitchFamily="49" charset="-122"/>
                <a:sym typeface="+mn-ea"/>
              </a:rPr>
              <a:t>培训费用的50%给予补助，每场培训班最高不超过20万元。</a:t>
            </a:r>
            <a:endParaRPr lang="zh-CN" altLang="en-US" sz="2600" b="1" dirty="0">
              <a:latin typeface="仿宋" panose="02010609060101010101" pitchFamily="49" charset="-122"/>
              <a:ea typeface="仿宋" panose="02010609060101010101" pitchFamily="49" charset="-122"/>
              <a:cs typeface="仿宋" panose="02010609060101010101" pitchFamily="49" charset="-122"/>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内容占位符 3"/>
          <p:cNvSpPr>
            <a:spLocks noGrp="1"/>
          </p:cNvSpPr>
          <p:nvPr>
            <p:ph idx="1"/>
          </p:nvPr>
        </p:nvSpPr>
        <p:spPr>
          <a:xfrm>
            <a:off x="683895" y="621030"/>
            <a:ext cx="7508240" cy="4526280"/>
          </a:xfrm>
        </p:spPr>
        <p:txBody>
          <a:bodyPr/>
          <a:p>
            <a:r>
              <a:rPr lang="zh-CN" altLang="en-US" sz="2800" b="1" dirty="0">
                <a:latin typeface="华文中宋" panose="02010600040101010101" charset="-122"/>
                <a:ea typeface="华文中宋" panose="02010600040101010101" charset="-122"/>
                <a:sym typeface="+mn-ea"/>
              </a:rPr>
              <a:t>政策内容：</a:t>
            </a:r>
            <a:endParaRPr lang="zh-CN" altLang="en-US" b="1" dirty="0">
              <a:latin typeface="华文中宋" panose="02010600040101010101" charset="-122"/>
              <a:ea typeface="华文中宋" panose="02010600040101010101" charset="-122"/>
              <a:sym typeface="+mn-ea"/>
            </a:endParaRPr>
          </a:p>
          <a:p>
            <a:pPr algn="just">
              <a:lnSpc>
                <a:spcPct val="150000"/>
              </a:lnSpc>
              <a:spcBef>
                <a:spcPts val="0"/>
              </a:spcBef>
            </a:pPr>
            <a:r>
              <a:rPr lang="en-US" altLang="zh-CN" dirty="0">
                <a:sym typeface="+mn-ea"/>
              </a:rPr>
              <a:t>   </a:t>
            </a:r>
            <a:r>
              <a:rPr lang="en-US" altLang="zh-CN" sz="2600" dirty="0">
                <a:latin typeface="仿宋" panose="02010609060101010101" pitchFamily="49" charset="-122"/>
                <a:ea typeface="仿宋" panose="02010609060101010101" pitchFamily="49" charset="-122"/>
                <a:cs typeface="仿宋" panose="02010609060101010101" pitchFamily="49" charset="-122"/>
                <a:sym typeface="+mn-ea"/>
              </a:rPr>
              <a:t>  </a:t>
            </a:r>
            <a:r>
              <a:rPr lang="zh-CN" altLang="en-US" sz="2400" dirty="0" smtClean="0">
                <a:latin typeface="宋体" panose="02010600030101010101" pitchFamily="2" charset="-122"/>
                <a:ea typeface="宋体" panose="02010600030101010101" pitchFamily="2" charset="-122"/>
                <a:cs typeface="宋体" panose="02010600030101010101" pitchFamily="2" charset="-122"/>
                <a:sym typeface="+mn-ea"/>
              </a:rPr>
              <a:t>个人（不限户籍）取得</a:t>
            </a:r>
            <a:r>
              <a:rPr lang="zh-CN" altLang="en-US" sz="2400" dirty="0">
                <a:latin typeface="宋体" panose="02010600030101010101" pitchFamily="2" charset="-122"/>
                <a:ea typeface="宋体" panose="02010600030101010101" pitchFamily="2" charset="-122"/>
                <a:cs typeface="宋体" panose="02010600030101010101" pitchFamily="2" charset="-122"/>
                <a:sym typeface="+mn-ea"/>
              </a:rPr>
              <a:t>职业资格</a:t>
            </a:r>
            <a:r>
              <a:rPr lang="zh-CN" altLang="en-US" sz="2400" dirty="0" smtClean="0">
                <a:latin typeface="宋体" panose="02010600030101010101" pitchFamily="2" charset="-122"/>
                <a:ea typeface="宋体" panose="02010600030101010101" pitchFamily="2" charset="-122"/>
                <a:cs typeface="宋体" panose="02010600030101010101" pitchFamily="2" charset="-122"/>
                <a:sym typeface="+mn-ea"/>
              </a:rPr>
              <a:t>证书、职业技能等级证书、专项</a:t>
            </a:r>
            <a:r>
              <a:rPr lang="zh-CN" altLang="en-US" sz="2400" dirty="0">
                <a:latin typeface="宋体" panose="02010600030101010101" pitchFamily="2" charset="-122"/>
                <a:ea typeface="宋体" panose="02010600030101010101" pitchFamily="2" charset="-122"/>
                <a:cs typeface="宋体" panose="02010600030101010101" pitchFamily="2" charset="-122"/>
                <a:sym typeface="+mn-ea"/>
              </a:rPr>
              <a:t>职业能力</a:t>
            </a:r>
            <a:r>
              <a:rPr lang="zh-CN" altLang="en-US" sz="2400" dirty="0" smtClean="0">
                <a:latin typeface="宋体" panose="02010600030101010101" pitchFamily="2" charset="-122"/>
                <a:ea typeface="宋体" panose="02010600030101010101" pitchFamily="2" charset="-122"/>
                <a:cs typeface="宋体" panose="02010600030101010101" pitchFamily="2" charset="-122"/>
                <a:sym typeface="+mn-ea"/>
              </a:rPr>
              <a:t>证书的，在</a:t>
            </a:r>
            <a:r>
              <a:rPr lang="zh-CN" altLang="en-US" sz="2400" dirty="0">
                <a:latin typeface="宋体" panose="02010600030101010101" pitchFamily="2" charset="-122"/>
                <a:ea typeface="宋体" panose="02010600030101010101" pitchFamily="2" charset="-122"/>
                <a:cs typeface="宋体" panose="02010600030101010101" pitchFamily="2" charset="-122"/>
                <a:sym typeface="+mn-ea"/>
              </a:rPr>
              <a:t>取得证书后六个月内申请补贴</a:t>
            </a:r>
            <a:r>
              <a:rPr lang="zh-CN" altLang="en-US" sz="2400" dirty="0" smtClean="0">
                <a:latin typeface="宋体" panose="02010600030101010101" pitchFamily="2" charset="-122"/>
                <a:ea typeface="宋体" panose="02010600030101010101" pitchFamily="2" charset="-122"/>
                <a:cs typeface="宋体" panose="02010600030101010101" pitchFamily="2" charset="-122"/>
                <a:sym typeface="+mn-ea"/>
              </a:rPr>
              <a:t>。按</a:t>
            </a:r>
            <a:r>
              <a:rPr lang="zh-CN" altLang="zh-CN" sz="2400" dirty="0">
                <a:latin typeface="宋体" panose="02010600030101010101" pitchFamily="2" charset="-122"/>
                <a:ea typeface="宋体" panose="02010600030101010101" pitchFamily="2" charset="-122"/>
                <a:cs typeface="宋体" panose="02010600030101010101" pitchFamily="2" charset="-122"/>
                <a:sym typeface="+mn-ea"/>
              </a:rPr>
              <a:t>职业资格证书</a:t>
            </a:r>
            <a:r>
              <a:rPr lang="zh-CN" altLang="en-US" sz="2400" dirty="0">
                <a:latin typeface="宋体" panose="02010600030101010101" pitchFamily="2" charset="-122"/>
                <a:ea typeface="宋体" panose="02010600030101010101" pitchFamily="2" charset="-122"/>
                <a:cs typeface="宋体" panose="02010600030101010101" pitchFamily="2" charset="-122"/>
                <a:sym typeface="+mn-ea"/>
              </a:rPr>
              <a:t>（职业技能等级证书）</a:t>
            </a:r>
            <a:r>
              <a:rPr lang="zh-CN" altLang="zh-CN" sz="2400" dirty="0">
                <a:latin typeface="宋体" panose="02010600030101010101" pitchFamily="2" charset="-122"/>
                <a:ea typeface="宋体" panose="02010600030101010101" pitchFamily="2" charset="-122"/>
                <a:cs typeface="宋体" panose="02010600030101010101" pitchFamily="2" charset="-122"/>
                <a:sym typeface="+mn-ea"/>
              </a:rPr>
              <a:t>初级工（五级）每人</a:t>
            </a:r>
            <a:r>
              <a:rPr lang="en-US" altLang="zh-CN" sz="2400" dirty="0">
                <a:latin typeface="宋体" panose="02010600030101010101" pitchFamily="2" charset="-122"/>
                <a:ea typeface="宋体" panose="02010600030101010101" pitchFamily="2" charset="-122"/>
                <a:cs typeface="宋体" panose="02010600030101010101" pitchFamily="2" charset="-122"/>
                <a:sym typeface="+mn-ea"/>
              </a:rPr>
              <a:t>700</a:t>
            </a:r>
            <a:r>
              <a:rPr lang="zh-CN" altLang="zh-CN" sz="2400" dirty="0">
                <a:latin typeface="宋体" panose="02010600030101010101" pitchFamily="2" charset="-122"/>
                <a:ea typeface="宋体" panose="02010600030101010101" pitchFamily="2" charset="-122"/>
                <a:cs typeface="宋体" panose="02010600030101010101" pitchFamily="2" charset="-122"/>
                <a:sym typeface="+mn-ea"/>
              </a:rPr>
              <a:t>元、中级工（四级）每人</a:t>
            </a:r>
            <a:r>
              <a:rPr lang="en-US" altLang="zh-CN" sz="2400" dirty="0">
                <a:latin typeface="宋体" panose="02010600030101010101" pitchFamily="2" charset="-122"/>
                <a:ea typeface="宋体" panose="02010600030101010101" pitchFamily="2" charset="-122"/>
                <a:cs typeface="宋体" panose="02010600030101010101" pitchFamily="2" charset="-122"/>
                <a:sym typeface="+mn-ea"/>
              </a:rPr>
              <a:t>1000</a:t>
            </a:r>
            <a:r>
              <a:rPr lang="zh-CN" altLang="zh-CN" sz="2400" dirty="0">
                <a:latin typeface="宋体" panose="02010600030101010101" pitchFamily="2" charset="-122"/>
                <a:ea typeface="宋体" panose="02010600030101010101" pitchFamily="2" charset="-122"/>
                <a:cs typeface="宋体" panose="02010600030101010101" pitchFamily="2" charset="-122"/>
                <a:sym typeface="+mn-ea"/>
              </a:rPr>
              <a:t>元、高级工（三级）每人</a:t>
            </a:r>
            <a:r>
              <a:rPr lang="en-US" altLang="zh-CN" sz="2400" dirty="0">
                <a:latin typeface="宋体" panose="02010600030101010101" pitchFamily="2" charset="-122"/>
                <a:ea typeface="宋体" panose="02010600030101010101" pitchFamily="2" charset="-122"/>
                <a:cs typeface="宋体" panose="02010600030101010101" pitchFamily="2" charset="-122"/>
                <a:sym typeface="+mn-ea"/>
              </a:rPr>
              <a:t>1500</a:t>
            </a:r>
            <a:r>
              <a:rPr lang="zh-CN" altLang="zh-CN" sz="2400" dirty="0">
                <a:latin typeface="宋体" panose="02010600030101010101" pitchFamily="2" charset="-122"/>
                <a:ea typeface="宋体" panose="02010600030101010101" pitchFamily="2" charset="-122"/>
                <a:cs typeface="宋体" panose="02010600030101010101" pitchFamily="2" charset="-122"/>
                <a:sym typeface="+mn-ea"/>
              </a:rPr>
              <a:t>元、技师（二级）每人</a:t>
            </a:r>
            <a:r>
              <a:rPr lang="en-US" altLang="zh-CN" sz="2400" dirty="0">
                <a:latin typeface="宋体" panose="02010600030101010101" pitchFamily="2" charset="-122"/>
                <a:ea typeface="宋体" panose="02010600030101010101" pitchFamily="2" charset="-122"/>
                <a:cs typeface="宋体" panose="02010600030101010101" pitchFamily="2" charset="-122"/>
                <a:sym typeface="+mn-ea"/>
              </a:rPr>
              <a:t>2000</a:t>
            </a:r>
            <a:r>
              <a:rPr lang="zh-CN" altLang="zh-CN" sz="2400" dirty="0">
                <a:latin typeface="宋体" panose="02010600030101010101" pitchFamily="2" charset="-122"/>
                <a:ea typeface="宋体" panose="02010600030101010101" pitchFamily="2" charset="-122"/>
                <a:cs typeface="宋体" panose="02010600030101010101" pitchFamily="2" charset="-122"/>
                <a:sym typeface="+mn-ea"/>
              </a:rPr>
              <a:t>元、高技技师（一级）每人</a:t>
            </a:r>
            <a:r>
              <a:rPr lang="en-US" altLang="zh-CN" sz="2400" dirty="0">
                <a:latin typeface="宋体" panose="02010600030101010101" pitchFamily="2" charset="-122"/>
                <a:ea typeface="宋体" panose="02010600030101010101" pitchFamily="2" charset="-122"/>
                <a:cs typeface="宋体" panose="02010600030101010101" pitchFamily="2" charset="-122"/>
                <a:sym typeface="+mn-ea"/>
              </a:rPr>
              <a:t>3000</a:t>
            </a:r>
            <a:r>
              <a:rPr lang="zh-CN" altLang="zh-CN" sz="2400" dirty="0">
                <a:latin typeface="宋体" panose="02010600030101010101" pitchFamily="2" charset="-122"/>
                <a:ea typeface="宋体" panose="02010600030101010101" pitchFamily="2" charset="-122"/>
                <a:cs typeface="宋体" panose="02010600030101010101" pitchFamily="2" charset="-122"/>
                <a:sym typeface="+mn-ea"/>
              </a:rPr>
              <a:t>元</a:t>
            </a:r>
            <a:r>
              <a:rPr lang="zh-CN" altLang="en-US" sz="2400" dirty="0">
                <a:latin typeface="宋体" panose="02010600030101010101" pitchFamily="2" charset="-122"/>
                <a:ea typeface="宋体" panose="02010600030101010101" pitchFamily="2" charset="-122"/>
                <a:cs typeface="宋体" panose="02010600030101010101" pitchFamily="2" charset="-122"/>
                <a:sym typeface="+mn-ea"/>
              </a:rPr>
              <a:t>，</a:t>
            </a:r>
            <a:r>
              <a:rPr lang="zh-CN" altLang="zh-CN" sz="2400" dirty="0">
                <a:latin typeface="宋体" panose="02010600030101010101" pitchFamily="2" charset="-122"/>
                <a:ea typeface="宋体" panose="02010600030101010101" pitchFamily="2" charset="-122"/>
                <a:cs typeface="宋体" panose="02010600030101010101" pitchFamily="2" charset="-122"/>
                <a:sym typeface="+mn-ea"/>
              </a:rPr>
              <a:t>专项职业能力证书每人</a:t>
            </a:r>
            <a:r>
              <a:rPr lang="en-US" altLang="zh-CN" sz="2400" dirty="0">
                <a:latin typeface="宋体" panose="02010600030101010101" pitchFamily="2" charset="-122"/>
                <a:ea typeface="宋体" panose="02010600030101010101" pitchFamily="2" charset="-122"/>
                <a:cs typeface="宋体" panose="02010600030101010101" pitchFamily="2" charset="-122"/>
                <a:sym typeface="+mn-ea"/>
              </a:rPr>
              <a:t>500</a:t>
            </a:r>
            <a:r>
              <a:rPr lang="zh-CN" altLang="zh-CN" sz="2400" dirty="0">
                <a:latin typeface="宋体" panose="02010600030101010101" pitchFamily="2" charset="-122"/>
                <a:ea typeface="宋体" panose="02010600030101010101" pitchFamily="2" charset="-122"/>
                <a:cs typeface="宋体" panose="02010600030101010101" pitchFamily="2" charset="-122"/>
                <a:sym typeface="+mn-ea"/>
              </a:rPr>
              <a:t>元给予个人补贴。</a:t>
            </a:r>
            <a:endParaRPr lang="zh-CN" altLang="zh-CN" sz="2400" dirty="0">
              <a:latin typeface="宋体" panose="02010600030101010101" pitchFamily="2" charset="-122"/>
              <a:ea typeface="宋体" panose="02010600030101010101" pitchFamily="2" charset="-122"/>
              <a:cs typeface="宋体" panose="02010600030101010101" pitchFamily="2" charset="-122"/>
            </a:endParaRPr>
          </a:p>
          <a:p>
            <a:pPr algn="just">
              <a:lnSpc>
                <a:spcPct val="150000"/>
              </a:lnSpc>
              <a:spcBef>
                <a:spcPts val="0"/>
              </a:spcBef>
            </a:pPr>
            <a:r>
              <a:rPr lang="en-US" altLang="zh-CN" sz="2400" dirty="0">
                <a:latin typeface="宋体" panose="02010600030101010101" pitchFamily="2" charset="-122"/>
                <a:ea typeface="宋体" panose="02010600030101010101" pitchFamily="2" charset="-122"/>
                <a:cs typeface="宋体" panose="02010600030101010101" pitchFamily="2" charset="-122"/>
                <a:sym typeface="+mn-ea"/>
              </a:rPr>
              <a:t>    </a:t>
            </a:r>
            <a:r>
              <a:rPr lang="zh-CN" altLang="en-US" sz="2400" dirty="0">
                <a:latin typeface="宋体" panose="02010600030101010101" pitchFamily="2" charset="-122"/>
                <a:ea typeface="宋体" panose="02010600030101010101" pitchFamily="2" charset="-122"/>
                <a:cs typeface="宋体" panose="02010600030101010101" pitchFamily="2" charset="-122"/>
                <a:sym typeface="+mn-ea"/>
              </a:rPr>
              <a:t>纳入重点急需紧缺职业（工种）目录的证书，补贴标准上浮</a:t>
            </a:r>
            <a:r>
              <a:rPr lang="en-US" altLang="zh-CN" sz="2400" dirty="0">
                <a:latin typeface="宋体" panose="02010600030101010101" pitchFamily="2" charset="-122"/>
                <a:ea typeface="宋体" panose="02010600030101010101" pitchFamily="2" charset="-122"/>
                <a:cs typeface="宋体" panose="02010600030101010101" pitchFamily="2" charset="-122"/>
                <a:sym typeface="+mn-ea"/>
              </a:rPr>
              <a:t>30%</a:t>
            </a:r>
            <a:r>
              <a:rPr lang="zh-CN" altLang="en-US" sz="2400" dirty="0">
                <a:latin typeface="宋体" panose="02010600030101010101" pitchFamily="2" charset="-122"/>
                <a:ea typeface="宋体" panose="02010600030101010101" pitchFamily="2" charset="-122"/>
                <a:cs typeface="宋体" panose="02010600030101010101" pitchFamily="2" charset="-122"/>
                <a:sym typeface="+mn-ea"/>
              </a:rPr>
              <a:t>。</a:t>
            </a:r>
            <a:endParaRPr lang="zh-CN" altLang="en-US" sz="2400" dirty="0">
              <a:latin typeface="宋体" panose="02010600030101010101" pitchFamily="2" charset="-122"/>
              <a:ea typeface="宋体" panose="02010600030101010101" pitchFamily="2" charset="-122"/>
              <a:cs typeface="宋体" panose="02010600030101010101" pitchFamily="2" charset="-122"/>
            </a:endParaRPr>
          </a:p>
          <a:p>
            <a:pPr algn="just">
              <a:lnSpc>
                <a:spcPct val="150000"/>
              </a:lnSpc>
              <a:spcBef>
                <a:spcPts val="0"/>
              </a:spcBef>
            </a:pPr>
            <a:endParaRPr lang="zh-CN" altLang="en-US" sz="2400">
              <a:latin typeface="宋体" panose="02010600030101010101" pitchFamily="2" charset="-122"/>
              <a:ea typeface="宋体" panose="02010600030101010101" pitchFamily="2" charset="-122"/>
              <a:cs typeface="宋体" panose="02010600030101010101" pitchFamily="2" charset="-122"/>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122" name="文本占位符 43010"/>
          <p:cNvSpPr>
            <a:spLocks noGrp="1"/>
          </p:cNvSpPr>
          <p:nvPr>
            <p:ph idx="1"/>
          </p:nvPr>
        </p:nvSpPr>
        <p:spPr>
          <a:xfrm>
            <a:off x="1181100" y="1485265"/>
            <a:ext cx="6781800" cy="4526280"/>
          </a:xfrm>
        </p:spPr>
        <p:txBody>
          <a:bodyPr anchor="t" anchorCtr="0"/>
          <a:p>
            <a:pPr>
              <a:lnSpc>
                <a:spcPct val="150000"/>
              </a:lnSpc>
              <a:spcBef>
                <a:spcPts val="0"/>
              </a:spcBef>
            </a:pPr>
            <a:r>
              <a:rPr lang="zh-CN" altLang="en-US" sz="2400" b="1" dirty="0">
                <a:latin typeface="华文中宋" panose="02010600040101010101" charset="-122"/>
                <a:ea typeface="华文中宋" panose="02010600040101010101" charset="-122"/>
                <a:cs typeface="宋体" panose="02010600030101010101" pitchFamily="2" charset="-122"/>
              </a:rPr>
              <a:t>（四）政策名称：</a:t>
            </a:r>
            <a:r>
              <a:rPr lang="zh-CN" sz="2600" b="1" dirty="0">
                <a:latin typeface="仿宋" panose="02010609060101010101" pitchFamily="49" charset="-122"/>
                <a:ea typeface="仿宋" panose="02010609060101010101" pitchFamily="49" charset="-122"/>
                <a:cs typeface="仿宋" panose="02010609060101010101" pitchFamily="49" charset="-122"/>
              </a:rPr>
              <a:t>企业新型学徒培训补贴</a:t>
            </a:r>
            <a:endParaRPr lang="zh-CN" sz="2600" b="1" dirty="0">
              <a:latin typeface="仿宋" panose="02010609060101010101" pitchFamily="49" charset="-122"/>
              <a:ea typeface="仿宋" panose="02010609060101010101" pitchFamily="49" charset="-122"/>
              <a:cs typeface="仿宋" panose="02010609060101010101" pitchFamily="49" charset="-122"/>
            </a:endParaRPr>
          </a:p>
          <a:p>
            <a:pPr>
              <a:lnSpc>
                <a:spcPct val="150000"/>
              </a:lnSpc>
              <a:spcBef>
                <a:spcPts val="0"/>
              </a:spcBef>
            </a:pPr>
            <a:r>
              <a:rPr lang="zh-CN" altLang="en-US" sz="2400" b="1" dirty="0">
                <a:latin typeface="华文中宋" panose="02010600040101010101" charset="-122"/>
                <a:ea typeface="华文中宋" panose="02010600040101010101" charset="-122"/>
                <a:cs typeface="宋体" panose="02010600030101010101" pitchFamily="2" charset="-122"/>
              </a:rPr>
              <a:t>补贴标准：</a:t>
            </a:r>
            <a:r>
              <a:rPr lang="zh-CN" altLang="en-US" sz="2600" b="1" dirty="0">
                <a:latin typeface="仿宋" panose="02010609060101010101" pitchFamily="49" charset="-122"/>
                <a:ea typeface="仿宋" panose="02010609060101010101" pitchFamily="49" charset="-122"/>
                <a:cs typeface="仿宋" panose="02010609060101010101" pitchFamily="49" charset="-122"/>
                <a:sym typeface="+mn-ea"/>
              </a:rPr>
              <a:t>按中级工</a:t>
            </a:r>
            <a:r>
              <a:rPr lang="en-US" altLang="zh-CN" sz="2600" b="1" dirty="0">
                <a:latin typeface="仿宋" panose="02010609060101010101" pitchFamily="49" charset="-122"/>
                <a:ea typeface="仿宋" panose="02010609060101010101" pitchFamily="49" charset="-122"/>
                <a:cs typeface="仿宋" panose="02010609060101010101" pitchFamily="49" charset="-122"/>
                <a:sym typeface="+mn-ea"/>
              </a:rPr>
              <a:t>5000</a:t>
            </a:r>
            <a:r>
              <a:rPr lang="zh-CN" altLang="en-US" sz="2600" b="1" dirty="0">
                <a:latin typeface="仿宋" panose="02010609060101010101" pitchFamily="49" charset="-122"/>
                <a:ea typeface="仿宋" panose="02010609060101010101" pitchFamily="49" charset="-122"/>
                <a:cs typeface="仿宋" panose="02010609060101010101" pitchFamily="49" charset="-122"/>
                <a:sym typeface="+mn-ea"/>
              </a:rPr>
              <a:t>元、高级工</a:t>
            </a:r>
            <a:r>
              <a:rPr lang="en-US" altLang="zh-CN" sz="2600" b="1" dirty="0">
                <a:latin typeface="仿宋" panose="02010609060101010101" pitchFamily="49" charset="-122"/>
                <a:ea typeface="仿宋" panose="02010609060101010101" pitchFamily="49" charset="-122"/>
                <a:cs typeface="仿宋" panose="02010609060101010101" pitchFamily="49" charset="-122"/>
                <a:sym typeface="+mn-ea"/>
              </a:rPr>
              <a:t>6000</a:t>
            </a:r>
            <a:r>
              <a:rPr lang="zh-CN" altLang="en-US" sz="2600" b="1" dirty="0">
                <a:latin typeface="仿宋" panose="02010609060101010101" pitchFamily="49" charset="-122"/>
                <a:ea typeface="仿宋" panose="02010609060101010101" pitchFamily="49" charset="-122"/>
                <a:cs typeface="仿宋" panose="02010609060101010101" pitchFamily="49" charset="-122"/>
                <a:sym typeface="+mn-ea"/>
              </a:rPr>
              <a:t>元标准给予企业补贴。</a:t>
            </a:r>
            <a:endParaRPr lang="zh-CN" altLang="en-US" sz="2600" b="1" dirty="0">
              <a:latin typeface="仿宋" panose="02010609060101010101" pitchFamily="49" charset="-122"/>
              <a:ea typeface="仿宋" panose="02010609060101010101" pitchFamily="49" charset="-122"/>
              <a:cs typeface="仿宋" panose="02010609060101010101" pitchFamily="49" charset="-122"/>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内容占位符 3"/>
          <p:cNvSpPr>
            <a:spLocks noGrp="1"/>
          </p:cNvSpPr>
          <p:nvPr>
            <p:ph idx="1"/>
          </p:nvPr>
        </p:nvSpPr>
        <p:spPr>
          <a:xfrm>
            <a:off x="817880" y="981075"/>
            <a:ext cx="7508240" cy="4526280"/>
          </a:xfrm>
        </p:spPr>
        <p:txBody>
          <a:bodyPr/>
          <a:p>
            <a:r>
              <a:rPr lang="zh-CN" altLang="en-US" sz="2800" b="1" dirty="0">
                <a:latin typeface="华文中宋" panose="02010600040101010101" charset="-122"/>
                <a:ea typeface="华文中宋" panose="02010600040101010101" charset="-122"/>
                <a:sym typeface="+mn-ea"/>
              </a:rPr>
              <a:t>政策内容：</a:t>
            </a:r>
            <a:endParaRPr lang="zh-CN" altLang="en-US" b="1" dirty="0">
              <a:latin typeface="华文中宋" panose="02010600040101010101" charset="-122"/>
              <a:ea typeface="华文中宋" panose="02010600040101010101" charset="-122"/>
              <a:sym typeface="+mn-ea"/>
            </a:endParaRPr>
          </a:p>
          <a:p>
            <a:pPr algn="just">
              <a:lnSpc>
                <a:spcPct val="150000"/>
              </a:lnSpc>
              <a:spcBef>
                <a:spcPts val="0"/>
              </a:spcBef>
            </a:pPr>
            <a:r>
              <a:rPr lang="en-US" altLang="zh-CN" dirty="0">
                <a:sym typeface="+mn-ea"/>
              </a:rPr>
              <a:t>   </a:t>
            </a:r>
            <a:r>
              <a:rPr lang="en-US" altLang="zh-CN" sz="2600" dirty="0">
                <a:latin typeface="仿宋" panose="02010609060101010101" pitchFamily="49" charset="-122"/>
                <a:ea typeface="仿宋" panose="02010609060101010101" pitchFamily="49" charset="-122"/>
                <a:cs typeface="仿宋" panose="02010609060101010101" pitchFamily="49" charset="-122"/>
                <a:sym typeface="+mn-ea"/>
              </a:rPr>
              <a:t> </a:t>
            </a:r>
            <a:r>
              <a:rPr sz="2400" dirty="0">
                <a:latin typeface="+mn-ea"/>
                <a:cs typeface="+mn-ea"/>
                <a:sym typeface="+mn-ea"/>
              </a:rPr>
              <a:t>支持企业与院校合作，采取“企校双制、工学一体”的培养模式，开展企业新型学徒制培训，培养企业所需的技能人才，对与企业签订一年以上劳动合同的技能岗位新招用和转岗人员，按中级工班每人每年5000元、高级工班每人每年6000元标准给予企业培训补贴。</a:t>
            </a:r>
            <a:endParaRPr sz="2400" dirty="0">
              <a:latin typeface="+mn-ea"/>
              <a:cs typeface="+mn-ea"/>
              <a:sym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121" name="标题 43009"/>
          <p:cNvSpPr>
            <a:spLocks noGrp="1"/>
          </p:cNvSpPr>
          <p:nvPr>
            <p:ph type="title"/>
          </p:nvPr>
        </p:nvSpPr>
        <p:spPr>
          <a:xfrm>
            <a:off x="395605" y="1052830"/>
            <a:ext cx="8229600" cy="1293495"/>
          </a:xfrm>
        </p:spPr>
        <p:txBody>
          <a:bodyPr anchor="ctr" anchorCtr="0"/>
          <a:p>
            <a:r>
              <a:rPr lang="zh-CN" altLang="en-US" sz="3200" b="1">
                <a:latin typeface="华文中宋" panose="02010600040101010101" charset="-122"/>
                <a:ea typeface="华文中宋" panose="02010600040101010101" charset="-122"/>
                <a:sym typeface="+mn-ea"/>
              </a:rPr>
              <a:t>三、</a:t>
            </a:r>
            <a:r>
              <a:rPr lang="zh-CN" altLang="en-US" sz="3200" b="1">
                <a:latin typeface="华文中宋" panose="02010600040101010101" charset="-122"/>
                <a:ea typeface="华文中宋" panose="02010600040101010101" charset="-122"/>
                <a:sym typeface="+mn-ea"/>
              </a:rPr>
              <a:t>稳岗留工补贴方面</a:t>
            </a:r>
            <a:endParaRPr lang="zh-CN" altLang="en-US" sz="3200" b="1" dirty="0">
              <a:latin typeface="华文中宋" panose="02010600040101010101" charset="-122"/>
              <a:ea typeface="华文中宋" panose="02010600040101010101" charset="-122"/>
              <a:sym typeface="+mn-ea"/>
            </a:endParaRPr>
          </a:p>
        </p:txBody>
      </p:sp>
      <p:sp>
        <p:nvSpPr>
          <p:cNvPr id="5122" name="文本占位符 43010"/>
          <p:cNvSpPr>
            <a:spLocks noGrp="1"/>
          </p:cNvSpPr>
          <p:nvPr>
            <p:ph idx="1"/>
          </p:nvPr>
        </p:nvSpPr>
        <p:spPr>
          <a:xfrm>
            <a:off x="1403350" y="2348865"/>
            <a:ext cx="6781800" cy="4526280"/>
          </a:xfrm>
        </p:spPr>
        <p:txBody>
          <a:bodyPr anchor="t" anchorCtr="0"/>
          <a:p>
            <a:pPr algn="just">
              <a:lnSpc>
                <a:spcPct val="150000"/>
              </a:lnSpc>
              <a:spcBef>
                <a:spcPts val="0"/>
              </a:spcBef>
            </a:pPr>
            <a:r>
              <a:rPr lang="zh-CN" altLang="en-US" sz="2400" b="1" dirty="0">
                <a:latin typeface="华文中宋" panose="02010600040101010101" charset="-122"/>
                <a:ea typeface="华文中宋" panose="02010600040101010101" charset="-122"/>
                <a:cs typeface="宋体" panose="02010600030101010101" pitchFamily="2" charset="-122"/>
              </a:rPr>
              <a:t>（一）政策名称：</a:t>
            </a:r>
            <a:r>
              <a:rPr lang="zh-CN" altLang="en-US" sz="2600" b="1" dirty="0">
                <a:latin typeface="仿宋" panose="02010609060101010101" pitchFamily="49" charset="-122"/>
                <a:ea typeface="仿宋" panose="02010609060101010101" pitchFamily="49" charset="-122"/>
                <a:cs typeface="仿宋" panose="02010609060101010101" pitchFamily="49" charset="-122"/>
                <a:sym typeface="+mn-ea"/>
              </a:rPr>
              <a:t>普惠性失业保险稳岗返还</a:t>
            </a:r>
            <a:endParaRPr lang="zh-CN" altLang="en-US" sz="2600" b="1" dirty="0">
              <a:latin typeface="仿宋" panose="02010609060101010101" pitchFamily="49" charset="-122"/>
              <a:ea typeface="仿宋" panose="02010609060101010101" pitchFamily="49" charset="-122"/>
              <a:cs typeface="仿宋" panose="02010609060101010101" pitchFamily="49" charset="-122"/>
              <a:sym typeface="+mn-ea"/>
            </a:endParaRPr>
          </a:p>
          <a:p>
            <a:pPr algn="just">
              <a:lnSpc>
                <a:spcPct val="150000"/>
              </a:lnSpc>
              <a:spcBef>
                <a:spcPts val="0"/>
              </a:spcBef>
            </a:pPr>
            <a:r>
              <a:rPr lang="zh-CN" altLang="en-US" sz="2400" b="1" dirty="0">
                <a:latin typeface="华文中宋" panose="02010600040101010101" charset="-122"/>
                <a:ea typeface="华文中宋" panose="02010600040101010101" charset="-122"/>
                <a:cs typeface="宋体" panose="02010600030101010101" pitchFamily="2" charset="-122"/>
              </a:rPr>
              <a:t>补贴标准：</a:t>
            </a:r>
            <a:r>
              <a:rPr lang="zh-CN" altLang="en-US" sz="2600" b="1" dirty="0">
                <a:latin typeface="仿宋" panose="02010609060101010101" pitchFamily="49" charset="-122"/>
                <a:ea typeface="仿宋" panose="02010609060101010101" pitchFamily="49" charset="-122"/>
                <a:cs typeface="仿宋" panose="02010609060101010101" pitchFamily="49" charset="-122"/>
                <a:sym typeface="+mn-ea"/>
              </a:rPr>
              <a:t>按企业及其职工上年度实际缴纳失业保险费总额的</a:t>
            </a:r>
            <a:r>
              <a:rPr lang="en-US" altLang="zh-CN" sz="2600" b="1" dirty="0">
                <a:latin typeface="仿宋" panose="02010609060101010101" pitchFamily="49" charset="-122"/>
                <a:ea typeface="仿宋" panose="02010609060101010101" pitchFamily="49" charset="-122"/>
                <a:cs typeface="仿宋" panose="02010609060101010101" pitchFamily="49" charset="-122"/>
                <a:sym typeface="+mn-ea"/>
              </a:rPr>
              <a:t>6</a:t>
            </a:r>
            <a:r>
              <a:rPr lang="zh-CN" altLang="en-US" sz="2600" b="1" dirty="0">
                <a:latin typeface="仿宋" panose="02010609060101010101" pitchFamily="49" charset="-122"/>
                <a:ea typeface="仿宋" panose="02010609060101010101" pitchFamily="49" charset="-122"/>
                <a:cs typeface="仿宋" panose="02010609060101010101" pitchFamily="49" charset="-122"/>
                <a:sym typeface="+mn-ea"/>
              </a:rPr>
              <a:t>0%（大企业）、</a:t>
            </a:r>
            <a:r>
              <a:rPr lang="en-US" altLang="zh-CN" sz="2600" b="1" dirty="0">
                <a:latin typeface="仿宋" panose="02010609060101010101" pitchFamily="49" charset="-122"/>
                <a:ea typeface="仿宋" panose="02010609060101010101" pitchFamily="49" charset="-122"/>
                <a:cs typeface="仿宋" panose="02010609060101010101" pitchFamily="49" charset="-122"/>
                <a:sym typeface="+mn-ea"/>
              </a:rPr>
              <a:t>90%</a:t>
            </a:r>
            <a:r>
              <a:rPr lang="zh-CN" altLang="en-US" sz="2600" b="1" dirty="0">
                <a:latin typeface="仿宋" panose="02010609060101010101" pitchFamily="49" charset="-122"/>
                <a:ea typeface="仿宋" panose="02010609060101010101" pitchFamily="49" charset="-122"/>
                <a:cs typeface="仿宋" panose="02010609060101010101" pitchFamily="49" charset="-122"/>
                <a:sym typeface="+mn-ea"/>
              </a:rPr>
              <a:t>（中小企业）给予稳岗补贴</a:t>
            </a:r>
            <a:r>
              <a:rPr lang="zh-CN" altLang="en-US" sz="2600" b="1" dirty="0">
                <a:latin typeface="仿宋" panose="02010609060101010101" pitchFamily="49" charset="-122"/>
                <a:ea typeface="仿宋" panose="02010609060101010101" pitchFamily="49" charset="-122"/>
                <a:cs typeface="仿宋" panose="02010609060101010101" pitchFamily="49" charset="-122"/>
                <a:sym typeface="+mn-ea"/>
              </a:rPr>
              <a:t>。</a:t>
            </a:r>
            <a:endParaRPr lang="zh-CN" altLang="en-US" sz="2600" b="1" dirty="0">
              <a:latin typeface="仿宋" panose="02010609060101010101" pitchFamily="49" charset="-122"/>
              <a:ea typeface="仿宋" panose="02010609060101010101" pitchFamily="49" charset="-122"/>
              <a:cs typeface="仿宋" panose="02010609060101010101" pitchFamily="49" charset="-122"/>
            </a:endParaRPr>
          </a:p>
        </p:txBody>
      </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内容占位符 3"/>
          <p:cNvSpPr/>
          <p:nvPr>
            <p:ph idx="1"/>
          </p:nvPr>
        </p:nvSpPr>
        <p:spPr>
          <a:xfrm>
            <a:off x="611505" y="2708910"/>
            <a:ext cx="7963535" cy="4526280"/>
          </a:xfrm>
        </p:spPr>
        <p:txBody>
          <a:bodyPr/>
          <a:p>
            <a:br>
              <a:rPr lang="zh-CN" altLang="en-US" sz="2400" dirty="0">
                <a:sym typeface="+mn-ea"/>
              </a:rPr>
            </a:br>
            <a:endParaRPr lang="zh-CN" altLang="en-US" sz="2400"/>
          </a:p>
        </p:txBody>
      </p:sp>
      <p:sp>
        <p:nvSpPr>
          <p:cNvPr id="2" name="内容占位符 3"/>
          <p:cNvSpPr>
            <a:spLocks noGrp="1"/>
          </p:cNvSpPr>
          <p:nvPr/>
        </p:nvSpPr>
        <p:spPr>
          <a:xfrm>
            <a:off x="828040" y="908685"/>
            <a:ext cx="7172960" cy="4526280"/>
          </a:xfrm>
          <a:prstGeom prst="rect">
            <a:avLst/>
          </a:prstGeom>
          <a:noFill/>
          <a:ln w="9525">
            <a:noFill/>
          </a:ln>
        </p:spPr>
        <p:txBody>
          <a:bodyPr anchor="t" anchorCtr="0"/>
          <a:lstStyle>
            <a:lvl1pPr marL="342900" lvl="0" indent="-342900" algn="l" defTabSz="91440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a:lstStyle>
          <a:p>
            <a:r>
              <a:rPr lang="zh-CN" altLang="en-US" sz="2800" b="1" dirty="0">
                <a:latin typeface="华文中宋" panose="02010600040101010101" charset="-122"/>
                <a:ea typeface="华文中宋" panose="02010600040101010101" charset="-122"/>
                <a:sym typeface="+mn-ea"/>
              </a:rPr>
              <a:t>政策内容：</a:t>
            </a:r>
            <a:endParaRPr lang="zh-CN" altLang="en-US" b="1" dirty="0">
              <a:latin typeface="华文中宋" panose="02010600040101010101" charset="-122"/>
              <a:ea typeface="华文中宋" panose="02010600040101010101" charset="-122"/>
              <a:sym typeface="+mn-ea"/>
            </a:endParaRPr>
          </a:p>
          <a:p>
            <a:pPr algn="just">
              <a:lnSpc>
                <a:spcPct val="150000"/>
              </a:lnSpc>
              <a:spcBef>
                <a:spcPts val="0"/>
              </a:spcBef>
            </a:pPr>
            <a:r>
              <a:rPr lang="en-US" altLang="zh-CN" dirty="0">
                <a:sym typeface="+mn-ea"/>
              </a:rPr>
              <a:t>     </a:t>
            </a:r>
            <a:r>
              <a:rPr lang="zh-CN" altLang="en-US" sz="2400" dirty="0">
                <a:latin typeface="+mn-ea"/>
                <a:cs typeface="+mn-ea"/>
                <a:sym typeface="+mn-ea"/>
              </a:rPr>
              <a:t>对</a:t>
            </a:r>
            <a:r>
              <a:rPr lang="zh-CN" sz="2400">
                <a:solidFill>
                  <a:srgbClr val="000000"/>
                </a:solidFill>
                <a:latin typeface="+mn-ea"/>
                <a:cs typeface="+mn-ea"/>
                <a:sym typeface="+mn-ea"/>
              </a:rPr>
              <a:t>依法参加失业保险并缴纳失业保险费，不裁员、少裁员的企业（裁员率符合上级政策要求，</a:t>
            </a:r>
            <a:r>
              <a:rPr lang="en-US" altLang="zh-CN" sz="2400">
                <a:solidFill>
                  <a:srgbClr val="000000"/>
                </a:solidFill>
                <a:latin typeface="+mn-ea"/>
                <a:cs typeface="+mn-ea"/>
                <a:sym typeface="+mn-ea"/>
              </a:rPr>
              <a:t>2021</a:t>
            </a:r>
            <a:r>
              <a:rPr lang="zh-CN" altLang="en-US" sz="2400">
                <a:solidFill>
                  <a:srgbClr val="000000"/>
                </a:solidFill>
                <a:latin typeface="+mn-ea"/>
                <a:cs typeface="+mn-ea"/>
                <a:sym typeface="+mn-ea"/>
              </a:rPr>
              <a:t>年度按</a:t>
            </a:r>
            <a:r>
              <a:rPr lang="en-US" altLang="zh-CN" sz="2400">
                <a:solidFill>
                  <a:srgbClr val="000000"/>
                </a:solidFill>
                <a:latin typeface="+mn-ea"/>
                <a:cs typeface="+mn-ea"/>
                <a:sym typeface="+mn-ea"/>
              </a:rPr>
              <a:t>5.5%</a:t>
            </a:r>
            <a:r>
              <a:rPr lang="zh-CN" sz="2400">
                <a:solidFill>
                  <a:srgbClr val="000000"/>
                </a:solidFill>
                <a:latin typeface="+mn-ea"/>
                <a:cs typeface="+mn-ea"/>
                <a:sym typeface="+mn-ea"/>
              </a:rPr>
              <a:t>），按企业及其职工上年度实际缴纳失业保险费总额的</a:t>
            </a:r>
            <a:r>
              <a:rPr lang="en-US" altLang="zh-CN" sz="2400" dirty="0">
                <a:latin typeface="+mn-ea"/>
                <a:cs typeface="+mn-ea"/>
                <a:sym typeface="+mn-ea"/>
              </a:rPr>
              <a:t>6</a:t>
            </a:r>
            <a:r>
              <a:rPr lang="zh-CN" altLang="en-US" sz="2400" dirty="0">
                <a:latin typeface="+mn-ea"/>
                <a:cs typeface="+mn-ea"/>
                <a:sym typeface="+mn-ea"/>
              </a:rPr>
              <a:t>0%（大企业）、</a:t>
            </a:r>
            <a:r>
              <a:rPr lang="en-US" altLang="zh-CN" sz="2400" dirty="0">
                <a:latin typeface="+mn-ea"/>
                <a:cs typeface="+mn-ea"/>
                <a:sym typeface="+mn-ea"/>
              </a:rPr>
              <a:t>90%</a:t>
            </a:r>
            <a:r>
              <a:rPr lang="zh-CN" altLang="en-US" sz="2400" dirty="0">
                <a:latin typeface="+mn-ea"/>
                <a:cs typeface="+mn-ea"/>
                <a:sym typeface="+mn-ea"/>
              </a:rPr>
              <a:t>（中小企微企业）</a:t>
            </a:r>
            <a:r>
              <a:rPr lang="zh-CN" sz="2400">
                <a:solidFill>
                  <a:srgbClr val="000000"/>
                </a:solidFill>
                <a:latin typeface="+mn-ea"/>
                <a:cs typeface="+mn-ea"/>
                <a:sym typeface="+mn-ea"/>
              </a:rPr>
              <a:t>给予稳岗补贴。该政策免申即享。</a:t>
            </a:r>
            <a:endParaRPr lang="zh-CN" altLang="en-US" sz="2400">
              <a:solidFill>
                <a:srgbClr val="000000"/>
              </a:solidFill>
              <a:latin typeface="+mn-ea"/>
              <a:cs typeface="+mn-ea"/>
            </a:endParaRPr>
          </a:p>
          <a:p>
            <a:pPr marL="0" indent="0" algn="just">
              <a:lnSpc>
                <a:spcPct val="150000"/>
              </a:lnSpc>
              <a:spcBef>
                <a:spcPts val="0"/>
              </a:spcBef>
              <a:buNone/>
            </a:pPr>
            <a:endParaRPr sz="2400" dirty="0">
              <a:latin typeface="+mn-ea"/>
              <a:cs typeface="+mn-ea"/>
              <a:sym typeface="+mn-ea"/>
            </a:endParaRPr>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122" name="文本占位符 43010"/>
          <p:cNvSpPr>
            <a:spLocks noGrp="1"/>
          </p:cNvSpPr>
          <p:nvPr>
            <p:ph idx="1"/>
          </p:nvPr>
        </p:nvSpPr>
        <p:spPr>
          <a:xfrm>
            <a:off x="1115695" y="1165860"/>
            <a:ext cx="6781800" cy="4526280"/>
          </a:xfrm>
        </p:spPr>
        <p:txBody>
          <a:bodyPr anchor="t" anchorCtr="0"/>
          <a:p>
            <a:pPr algn="just">
              <a:lnSpc>
                <a:spcPct val="150000"/>
              </a:lnSpc>
              <a:spcBef>
                <a:spcPts val="0"/>
              </a:spcBef>
            </a:pPr>
            <a:r>
              <a:rPr lang="zh-CN" altLang="en-US" sz="2400" b="1" dirty="0">
                <a:latin typeface="华文中宋" panose="02010600040101010101" charset="-122"/>
                <a:ea typeface="华文中宋" panose="02010600040101010101" charset="-122"/>
                <a:cs typeface="宋体" panose="02010600030101010101" pitchFamily="2" charset="-122"/>
              </a:rPr>
              <a:t>（二）政策名称：</a:t>
            </a:r>
            <a:r>
              <a:rPr lang="zh-CN" altLang="en-US" sz="2600" b="1" dirty="0">
                <a:latin typeface="仿宋" panose="02010609060101010101" pitchFamily="49" charset="-122"/>
                <a:ea typeface="仿宋" panose="02010609060101010101" pitchFamily="49" charset="-122"/>
                <a:cs typeface="仿宋" panose="02010609060101010101" pitchFamily="49" charset="-122"/>
              </a:rPr>
              <a:t>2022年度</a:t>
            </a:r>
            <a:r>
              <a:rPr lang="zh-CN" altLang="en-US" sz="2600" b="1" dirty="0">
                <a:latin typeface="仿宋" panose="02010609060101010101" pitchFamily="49" charset="-122"/>
                <a:ea typeface="仿宋" panose="02010609060101010101" pitchFamily="49" charset="-122"/>
                <a:cs typeface="仿宋" panose="02010609060101010101" pitchFamily="49" charset="-122"/>
                <a:sym typeface="+mn-ea"/>
              </a:rPr>
              <a:t>一次性留工培训补助</a:t>
            </a:r>
            <a:endParaRPr lang="zh-CN" altLang="en-US" sz="2600" b="1" dirty="0">
              <a:latin typeface="仿宋" panose="02010609060101010101" pitchFamily="49" charset="-122"/>
              <a:ea typeface="仿宋" panose="02010609060101010101" pitchFamily="49" charset="-122"/>
              <a:cs typeface="仿宋" panose="02010609060101010101" pitchFamily="49" charset="-122"/>
              <a:sym typeface="+mn-ea"/>
            </a:endParaRPr>
          </a:p>
          <a:p>
            <a:pPr algn="just">
              <a:lnSpc>
                <a:spcPct val="150000"/>
              </a:lnSpc>
              <a:spcBef>
                <a:spcPts val="0"/>
              </a:spcBef>
            </a:pPr>
            <a:r>
              <a:rPr lang="zh-CN" altLang="en-US" sz="2400" b="1" dirty="0">
                <a:latin typeface="华文中宋" panose="02010600040101010101" charset="-122"/>
                <a:ea typeface="华文中宋" panose="02010600040101010101" charset="-122"/>
                <a:cs typeface="宋体" panose="02010600030101010101" pitchFamily="2" charset="-122"/>
              </a:rPr>
              <a:t>补贴标准：</a:t>
            </a:r>
            <a:r>
              <a:rPr lang="zh-CN" altLang="en-US" sz="2600" b="1" dirty="0">
                <a:latin typeface="仿宋" panose="02010609060101010101" pitchFamily="49" charset="-122"/>
                <a:ea typeface="仿宋" panose="02010609060101010101" pitchFamily="49" charset="-122"/>
                <a:cs typeface="仿宋" panose="02010609060101010101" pitchFamily="49" charset="-122"/>
                <a:sym typeface="+mn-ea"/>
              </a:rPr>
              <a:t>按每名参加失业保险职工不超过500元的标准发放</a:t>
            </a:r>
            <a:r>
              <a:rPr lang="zh-CN" altLang="en-US" sz="2600" b="1" dirty="0">
                <a:latin typeface="仿宋" panose="02010609060101010101" pitchFamily="49" charset="-122"/>
                <a:ea typeface="仿宋" panose="02010609060101010101" pitchFamily="49" charset="-122"/>
                <a:cs typeface="仿宋" panose="02010609060101010101" pitchFamily="49" charset="-122"/>
                <a:sym typeface="+mn-ea"/>
              </a:rPr>
              <a:t>。</a:t>
            </a:r>
            <a:endParaRPr lang="zh-CN" altLang="en-US" sz="2600" b="1" dirty="0">
              <a:latin typeface="仿宋" panose="02010609060101010101" pitchFamily="49" charset="-122"/>
              <a:ea typeface="仿宋" panose="02010609060101010101" pitchFamily="49" charset="-122"/>
              <a:cs typeface="仿宋" panose="02010609060101010101" pitchFamily="49" charset="-122"/>
            </a:endParaRPr>
          </a:p>
        </p:txBody>
      </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内容占位符 3"/>
          <p:cNvSpPr>
            <a:spLocks noGrp="1"/>
          </p:cNvSpPr>
          <p:nvPr/>
        </p:nvSpPr>
        <p:spPr>
          <a:xfrm>
            <a:off x="971550" y="908685"/>
            <a:ext cx="7172960" cy="4526280"/>
          </a:xfrm>
          <a:prstGeom prst="rect">
            <a:avLst/>
          </a:prstGeom>
          <a:noFill/>
          <a:ln w="9525">
            <a:noFill/>
          </a:ln>
        </p:spPr>
        <p:txBody>
          <a:bodyPr anchor="t" anchorCtr="0"/>
          <a:lstStyle>
            <a:lvl1pPr marL="342900" lvl="0" indent="-342900" algn="l" defTabSz="91440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a:lstStyle>
          <a:p>
            <a:r>
              <a:rPr lang="zh-CN" altLang="en-US" sz="2800" b="1" dirty="0">
                <a:latin typeface="华文中宋" panose="02010600040101010101" charset="-122"/>
                <a:ea typeface="华文中宋" panose="02010600040101010101" charset="-122"/>
                <a:sym typeface="+mn-ea"/>
              </a:rPr>
              <a:t>政策内容：</a:t>
            </a:r>
            <a:endParaRPr lang="zh-CN" altLang="en-US" b="1" dirty="0">
              <a:latin typeface="华文中宋" panose="02010600040101010101" charset="-122"/>
              <a:ea typeface="华文中宋" panose="02010600040101010101" charset="-122"/>
              <a:sym typeface="+mn-ea"/>
            </a:endParaRPr>
          </a:p>
          <a:p>
            <a:pPr algn="just">
              <a:lnSpc>
                <a:spcPct val="150000"/>
              </a:lnSpc>
              <a:spcBef>
                <a:spcPts val="0"/>
              </a:spcBef>
            </a:pPr>
            <a:r>
              <a:rPr lang="en-US" altLang="zh-CN" dirty="0">
                <a:sym typeface="+mn-ea"/>
              </a:rPr>
              <a:t>     </a:t>
            </a:r>
            <a:r>
              <a:rPr lang="zh-CN" altLang="en-US" sz="2400">
                <a:sym typeface="+mn-ea"/>
              </a:rPr>
              <a:t>2022年1月1日至12月31日，累计出现1个（含）以上中高风险疫情地区的市、县（市、区），可对因新冠肺炎疫情严重影响暂时无法正常生产经营的企业，按每名参保职工不超过500元的标准发放一次性留工培训补助，支持企业组织职工以工作代替培训。</a:t>
            </a:r>
            <a:r>
              <a:rPr lang="zh-CN" sz="2400">
                <a:solidFill>
                  <a:srgbClr val="000000"/>
                </a:solidFill>
                <a:latin typeface="+mn-ea"/>
                <a:cs typeface="+mn-ea"/>
                <a:sym typeface="+mn-ea"/>
              </a:rPr>
              <a:t>该政策免申即享。</a:t>
            </a:r>
            <a:endParaRPr lang="zh-CN" altLang="en-US" sz="2400">
              <a:solidFill>
                <a:srgbClr val="000000"/>
              </a:solidFill>
              <a:latin typeface="+mn-ea"/>
              <a:cs typeface="+mn-ea"/>
            </a:endParaRPr>
          </a:p>
          <a:p>
            <a:pPr marL="0" indent="0" algn="just">
              <a:lnSpc>
                <a:spcPct val="150000"/>
              </a:lnSpc>
              <a:spcBef>
                <a:spcPts val="0"/>
              </a:spcBef>
              <a:buNone/>
            </a:pPr>
            <a:endParaRPr sz="2400" dirty="0">
              <a:latin typeface="+mn-ea"/>
              <a:cs typeface="+mn-ea"/>
              <a:sym typeface="+mn-ea"/>
            </a:endParaRPr>
          </a:p>
        </p:txBody>
      </p:sp>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内容占位符 3" descr="微信图片_20221121192159"/>
          <p:cNvPicPr>
            <a:picLocks noChangeAspect="1"/>
          </p:cNvPicPr>
          <p:nvPr>
            <p:ph idx="1"/>
          </p:nvPr>
        </p:nvPicPr>
        <p:blipFill>
          <a:blip r:embed="rId1"/>
          <a:stretch>
            <a:fillRect/>
          </a:stretch>
        </p:blipFill>
        <p:spPr>
          <a:xfrm>
            <a:off x="1142365" y="548640"/>
            <a:ext cx="6859270" cy="6118225"/>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内容占位符 3" descr="微信图片_20221121192206"/>
          <p:cNvPicPr>
            <a:picLocks noChangeAspect="1"/>
          </p:cNvPicPr>
          <p:nvPr>
            <p:ph idx="1"/>
          </p:nvPr>
        </p:nvPicPr>
        <p:blipFill>
          <a:blip r:embed="rId1"/>
          <a:stretch>
            <a:fillRect/>
          </a:stretch>
        </p:blipFill>
        <p:spPr>
          <a:xfrm>
            <a:off x="1252220" y="548640"/>
            <a:ext cx="6607175" cy="6010275"/>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755650" y="4508818"/>
            <a:ext cx="8229600" cy="1143000"/>
          </a:xfrm>
        </p:spPr>
        <p:txBody>
          <a:bodyPr/>
          <a:p>
            <a:r>
              <a:rPr lang="en-US" altLang="zh-CN" dirty="0">
                <a:sym typeface="+mn-ea"/>
              </a:rPr>
              <a:t>https://12333.jinjiang.gov.cn</a:t>
            </a:r>
            <a:endParaRPr lang="zh-CN" altLang="en-US"/>
          </a:p>
        </p:txBody>
      </p:sp>
      <p:pic>
        <p:nvPicPr>
          <p:cNvPr id="4" name="内容占位符 3" descr="微信图片_20221121192212"/>
          <p:cNvPicPr>
            <a:picLocks noChangeAspect="1"/>
          </p:cNvPicPr>
          <p:nvPr>
            <p:ph idx="1"/>
          </p:nvPr>
        </p:nvPicPr>
        <p:blipFill>
          <a:blip r:embed="rId1"/>
          <a:stretch>
            <a:fillRect/>
          </a:stretch>
        </p:blipFill>
        <p:spPr>
          <a:xfrm>
            <a:off x="971550" y="548640"/>
            <a:ext cx="7531100" cy="4129405"/>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1115695" y="1268730"/>
            <a:ext cx="7256145" cy="4526280"/>
          </a:xfrm>
        </p:spPr>
        <p:txBody>
          <a:bodyPr/>
          <a:p>
            <a:pPr>
              <a:lnSpc>
                <a:spcPct val="150000"/>
              </a:lnSpc>
              <a:spcBef>
                <a:spcPts val="0"/>
              </a:spcBef>
            </a:pPr>
            <a:r>
              <a:rPr lang="zh-CN" altLang="en-US" sz="2600">
                <a:latin typeface="华文中宋" panose="02010600040101010101" charset="-122"/>
                <a:ea typeface="华文中宋" panose="02010600040101010101" charset="-122"/>
                <a:cs typeface="华文中宋" panose="02010600040101010101" charset="-122"/>
              </a:rPr>
              <a:t>企业稳岗政策咨询电话：</a:t>
            </a:r>
            <a:r>
              <a:rPr lang="en-US" altLang="zh-CN" sz="2600">
                <a:latin typeface="华文中宋" panose="02010600040101010101" charset="-122"/>
                <a:ea typeface="华文中宋" panose="02010600040101010101" charset="-122"/>
                <a:cs typeface="华文中宋" panose="02010600040101010101" charset="-122"/>
              </a:rPr>
              <a:t>85698477</a:t>
            </a:r>
            <a:r>
              <a:rPr lang="zh-CN" altLang="en-US" sz="2600">
                <a:latin typeface="华文中宋" panose="02010600040101010101" charset="-122"/>
                <a:ea typeface="华文中宋" panose="02010600040101010101" charset="-122"/>
                <a:cs typeface="华文中宋" panose="02010600040101010101" charset="-122"/>
              </a:rPr>
              <a:t>；</a:t>
            </a:r>
            <a:endParaRPr lang="en-US" altLang="zh-CN" sz="2600">
              <a:latin typeface="华文中宋" panose="02010600040101010101" charset="-122"/>
              <a:ea typeface="华文中宋" panose="02010600040101010101" charset="-122"/>
              <a:cs typeface="华文中宋" panose="02010600040101010101" charset="-122"/>
            </a:endParaRPr>
          </a:p>
          <a:p>
            <a:pPr>
              <a:lnSpc>
                <a:spcPct val="150000"/>
              </a:lnSpc>
              <a:spcBef>
                <a:spcPts val="0"/>
              </a:spcBef>
            </a:pPr>
            <a:r>
              <a:rPr lang="zh-CN" altLang="en-US" sz="2600">
                <a:latin typeface="华文中宋" panose="02010600040101010101" charset="-122"/>
                <a:ea typeface="华文中宋" panose="02010600040101010101" charset="-122"/>
                <a:cs typeface="华文中宋" panose="02010600040101010101" charset="-122"/>
                <a:sym typeface="+mn-ea"/>
              </a:rPr>
              <a:t>高校毕业生</a:t>
            </a:r>
            <a:r>
              <a:rPr lang="zh-CN" altLang="en-US" sz="2600">
                <a:latin typeface="华文中宋" panose="02010600040101010101" charset="-122"/>
                <a:ea typeface="华文中宋" panose="02010600040101010101" charset="-122"/>
                <a:cs typeface="华文中宋" panose="02010600040101010101" charset="-122"/>
              </a:rPr>
              <a:t>政策咨询电话：</a:t>
            </a:r>
            <a:r>
              <a:rPr lang="en-US" altLang="zh-CN" sz="2600">
                <a:latin typeface="华文中宋" panose="02010600040101010101" charset="-122"/>
                <a:ea typeface="华文中宋" panose="02010600040101010101" charset="-122"/>
                <a:cs typeface="华文中宋" panose="02010600040101010101" charset="-122"/>
              </a:rPr>
              <a:t>85661234</a:t>
            </a:r>
            <a:r>
              <a:rPr lang="zh-CN" altLang="en-US" sz="2600">
                <a:latin typeface="华文中宋" panose="02010600040101010101" charset="-122"/>
                <a:ea typeface="华文中宋" panose="02010600040101010101" charset="-122"/>
                <a:cs typeface="华文中宋" panose="02010600040101010101" charset="-122"/>
              </a:rPr>
              <a:t>；</a:t>
            </a:r>
            <a:endParaRPr lang="zh-CN" altLang="en-US" sz="2600">
              <a:latin typeface="华文中宋" panose="02010600040101010101" charset="-122"/>
              <a:ea typeface="华文中宋" panose="02010600040101010101" charset="-122"/>
              <a:cs typeface="华文中宋" panose="02010600040101010101" charset="-122"/>
            </a:endParaRPr>
          </a:p>
          <a:p>
            <a:pPr>
              <a:lnSpc>
                <a:spcPct val="150000"/>
              </a:lnSpc>
              <a:spcBef>
                <a:spcPts val="0"/>
              </a:spcBef>
            </a:pPr>
            <a:r>
              <a:rPr lang="zh-CN" altLang="en-US" sz="2600">
                <a:latin typeface="华文中宋" panose="02010600040101010101" charset="-122"/>
                <a:ea typeface="华文中宋" panose="02010600040101010101" charset="-122"/>
                <a:cs typeface="华文中宋" panose="02010600040101010101" charset="-122"/>
              </a:rPr>
              <a:t>职工技能培训补贴咨询电话：</a:t>
            </a:r>
            <a:r>
              <a:rPr lang="en-US" altLang="zh-CN" sz="2600">
                <a:latin typeface="华文中宋" panose="02010600040101010101" charset="-122"/>
                <a:ea typeface="华文中宋" panose="02010600040101010101" charset="-122"/>
                <a:cs typeface="华文中宋" panose="02010600040101010101" charset="-122"/>
              </a:rPr>
              <a:t>85679639</a:t>
            </a:r>
            <a:r>
              <a:rPr lang="zh-CN" altLang="en-US" sz="2600">
                <a:latin typeface="华文中宋" panose="02010600040101010101" charset="-122"/>
                <a:ea typeface="华文中宋" panose="02010600040101010101" charset="-122"/>
                <a:cs typeface="华文中宋" panose="02010600040101010101" charset="-122"/>
              </a:rPr>
              <a:t>；</a:t>
            </a:r>
            <a:endParaRPr lang="zh-CN" altLang="en-US" sz="2600">
              <a:latin typeface="华文中宋" panose="02010600040101010101" charset="-122"/>
              <a:ea typeface="华文中宋" panose="02010600040101010101" charset="-122"/>
              <a:cs typeface="华文中宋" panose="02010600040101010101" charset="-122"/>
            </a:endParaRPr>
          </a:p>
          <a:p>
            <a:pPr>
              <a:lnSpc>
                <a:spcPct val="150000"/>
              </a:lnSpc>
              <a:spcBef>
                <a:spcPts val="0"/>
              </a:spcBef>
            </a:pPr>
            <a:r>
              <a:rPr lang="zh-CN" altLang="en-US" sz="2600">
                <a:latin typeface="华文中宋" panose="02010600040101010101" charset="-122"/>
                <a:ea typeface="华文中宋" panose="02010600040101010101" charset="-122"/>
                <a:cs typeface="华文中宋" panose="02010600040101010101" charset="-122"/>
              </a:rPr>
              <a:t>更多惠企政策发布，关注</a:t>
            </a:r>
            <a:r>
              <a:rPr lang="en-US" altLang="zh-CN" sz="2600">
                <a:latin typeface="华文中宋" panose="02010600040101010101" charset="-122"/>
                <a:ea typeface="华文中宋" panose="02010600040101010101" charset="-122"/>
                <a:cs typeface="华文中宋" panose="02010600040101010101" charset="-122"/>
              </a:rPr>
              <a:t> “</a:t>
            </a:r>
            <a:r>
              <a:rPr lang="zh-CN" altLang="en-US" sz="2600">
                <a:latin typeface="华文中宋" panose="02010600040101010101" charset="-122"/>
                <a:ea typeface="华文中宋" panose="02010600040101010101" charset="-122"/>
                <a:cs typeface="华文中宋" panose="02010600040101010101" charset="-122"/>
              </a:rPr>
              <a:t>晋江市人社局</a:t>
            </a:r>
            <a:r>
              <a:rPr lang="en-US" altLang="zh-CN" sz="2600">
                <a:latin typeface="华文中宋" panose="02010600040101010101" charset="-122"/>
                <a:ea typeface="华文中宋" panose="02010600040101010101" charset="-122"/>
                <a:cs typeface="华文中宋" panose="02010600040101010101" charset="-122"/>
              </a:rPr>
              <a:t>” </a:t>
            </a:r>
            <a:r>
              <a:rPr lang="zh-CN" altLang="en-US" sz="2600">
                <a:latin typeface="华文中宋" panose="02010600040101010101" charset="-122"/>
                <a:ea typeface="华文中宋" panose="02010600040101010101" charset="-122"/>
                <a:cs typeface="华文中宋" panose="02010600040101010101" charset="-122"/>
              </a:rPr>
              <a:t>微信公众号。</a:t>
            </a:r>
            <a:endParaRPr lang="zh-CN" altLang="en-US" sz="2600">
              <a:latin typeface="华文中宋" panose="02010600040101010101" charset="-122"/>
              <a:ea typeface="华文中宋" panose="02010600040101010101" charset="-122"/>
              <a:cs typeface="华文中宋" panose="02010600040101010101" charset="-122"/>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7346" name="内容占位符 4"/>
          <p:cNvSpPr>
            <a:spLocks noGrp="1"/>
          </p:cNvSpPr>
          <p:nvPr>
            <p:ph idx="1"/>
          </p:nvPr>
        </p:nvSpPr>
        <p:spPr>
          <a:xfrm>
            <a:off x="2987675" y="2493010"/>
            <a:ext cx="4147820" cy="1330325"/>
          </a:xfrm>
        </p:spPr>
        <p:txBody>
          <a:bodyPr anchor="t" anchorCtr="0"/>
          <a:p>
            <a:r>
              <a:rPr lang="zh-CN" altLang="en-US" sz="4000" dirty="0">
                <a:solidFill>
                  <a:schemeClr val="tx2"/>
                </a:solidFill>
                <a:latin typeface="华文中宋" panose="02010600040101010101" charset="-122"/>
                <a:ea typeface="华文中宋" panose="02010600040101010101" charset="-122"/>
                <a:cs typeface="华文中宋" panose="02010600040101010101" charset="-122"/>
              </a:rPr>
              <a:t>谢</a:t>
            </a:r>
            <a:r>
              <a:rPr lang="en-US" altLang="zh-CN" sz="4000" dirty="0">
                <a:solidFill>
                  <a:schemeClr val="tx2"/>
                </a:solidFill>
                <a:latin typeface="华文中宋" panose="02010600040101010101" charset="-122"/>
                <a:ea typeface="华文中宋" panose="02010600040101010101" charset="-122"/>
                <a:cs typeface="华文中宋" panose="02010600040101010101" charset="-122"/>
              </a:rPr>
              <a:t> </a:t>
            </a:r>
            <a:r>
              <a:rPr lang="zh-CN" altLang="en-US" sz="4000" dirty="0">
                <a:solidFill>
                  <a:schemeClr val="tx2"/>
                </a:solidFill>
                <a:latin typeface="华文中宋" panose="02010600040101010101" charset="-122"/>
                <a:ea typeface="华文中宋" panose="02010600040101010101" charset="-122"/>
                <a:cs typeface="华文中宋" panose="02010600040101010101" charset="-122"/>
              </a:rPr>
              <a:t>谢</a:t>
            </a:r>
            <a:r>
              <a:rPr lang="en-US" altLang="zh-CN" sz="4000" dirty="0">
                <a:solidFill>
                  <a:schemeClr val="tx2"/>
                </a:solidFill>
                <a:latin typeface="华文中宋" panose="02010600040101010101" charset="-122"/>
                <a:ea typeface="华文中宋" panose="02010600040101010101" charset="-122"/>
                <a:cs typeface="华文中宋" panose="02010600040101010101" charset="-122"/>
              </a:rPr>
              <a:t> </a:t>
            </a:r>
            <a:r>
              <a:rPr lang="zh-CN" altLang="en-US" sz="4000" dirty="0">
                <a:solidFill>
                  <a:schemeClr val="tx2"/>
                </a:solidFill>
                <a:latin typeface="华文中宋" panose="02010600040101010101" charset="-122"/>
                <a:ea typeface="华文中宋" panose="02010600040101010101" charset="-122"/>
                <a:cs typeface="华文中宋" panose="02010600040101010101" charset="-122"/>
              </a:rPr>
              <a:t>观</a:t>
            </a:r>
            <a:r>
              <a:rPr lang="en-US" altLang="zh-CN" sz="4000" dirty="0">
                <a:solidFill>
                  <a:schemeClr val="tx2"/>
                </a:solidFill>
                <a:latin typeface="华文中宋" panose="02010600040101010101" charset="-122"/>
                <a:ea typeface="华文中宋" panose="02010600040101010101" charset="-122"/>
                <a:cs typeface="华文中宋" panose="02010600040101010101" charset="-122"/>
              </a:rPr>
              <a:t> </a:t>
            </a:r>
            <a:r>
              <a:rPr lang="zh-CN" altLang="en-US" sz="4000" dirty="0">
                <a:solidFill>
                  <a:schemeClr val="tx2"/>
                </a:solidFill>
                <a:latin typeface="华文中宋" panose="02010600040101010101" charset="-122"/>
                <a:ea typeface="华文中宋" panose="02010600040101010101" charset="-122"/>
                <a:cs typeface="华文中宋" panose="02010600040101010101" charset="-122"/>
              </a:rPr>
              <a:t>看！</a:t>
            </a:r>
            <a:endParaRPr lang="zh-CN" altLang="en-US" sz="4000" dirty="0">
              <a:solidFill>
                <a:schemeClr val="tx2"/>
              </a:solidFill>
              <a:latin typeface="华文中宋" panose="02010600040101010101" charset="-122"/>
              <a:ea typeface="华文中宋" panose="02010600040101010101" charset="-122"/>
              <a:cs typeface="华文中宋" panose="02010600040101010101" charset="-122"/>
            </a:endParaRPr>
          </a:p>
        </p:txBody>
      </p:sp>
    </p:spTree>
  </p:cSld>
  <p:clrMapOvr>
    <a:masterClrMapping/>
  </p:clrMapOvr>
  <p:transition/>
</p:sld>
</file>

<file path=ppt/tags/tag1.xml><?xml version="1.0" encoding="utf-8"?>
<p:tagLst xmlns:p="http://schemas.openxmlformats.org/presentationml/2006/main">
  <p:tag name="COMMONDATA" val="eyJoZGlkIjoiYTQ5NTk2MzMzOWQxNzUwYzkwNjMyY2E2MWZlNmEyNjcifQ=="/>
  <p:tag name="KSO_WPP_MARK_KEY" val="4730bda5-2687-42d3-b075-3f2479863343"/>
</p:tagLst>
</file>

<file path=ppt/theme/theme1.xml><?xml version="1.0" encoding="utf-8"?>
<a:theme xmlns:a="http://schemas.openxmlformats.org/drawingml/2006/main" name="默认设计模板">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fontScheme name="">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2586</Words>
  <Application>WPS 演示</Application>
  <PresentationFormat>在屏幕上显示</PresentationFormat>
  <Paragraphs>103</Paragraphs>
  <Slides>29</Slides>
  <Notes>0</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29</vt:i4>
      </vt:variant>
    </vt:vector>
  </HeadingPairs>
  <TitlesOfParts>
    <vt:vector size="38" baseType="lpstr">
      <vt:lpstr>Arial</vt:lpstr>
      <vt:lpstr>宋体</vt:lpstr>
      <vt:lpstr>Wingdings</vt:lpstr>
      <vt:lpstr>仿宋</vt:lpstr>
      <vt:lpstr>微软雅黑</vt:lpstr>
      <vt:lpstr>Arial Unicode MS</vt:lpstr>
      <vt:lpstr>Calibri</vt:lpstr>
      <vt:lpstr>华文中宋</vt:lpstr>
      <vt:lpstr>默认设计模板</vt:lpstr>
      <vt:lpstr>稳岗用工补贴政策讲解</vt:lpstr>
      <vt:lpstr>       稳岗政策知多少？</vt:lpstr>
      <vt:lpstr>一、封控区企业稳岗留工一次性奖补</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一、企业招工引才</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一、企业招工引才</vt:lpstr>
      <vt:lpstr>PowerPoint 演示文稿</vt:lpstr>
      <vt:lpstr>PowerPoint 演示文稿</vt:lpstr>
      <vt:lpstr>注：裁员率标准暂按2021年城镇调查失业率控制目标5.5%，30人以下的小微企业继续沿用20%。</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晋江市促进妇女就业创业      工作汇报</dc:title>
  <dc:creator>lenovo</dc:creator>
  <cp:lastModifiedBy>lenovo</cp:lastModifiedBy>
  <cp:revision>29</cp:revision>
  <dcterms:created xsi:type="dcterms:W3CDTF">2021-04-19T13:42:00Z</dcterms:created>
  <dcterms:modified xsi:type="dcterms:W3CDTF">2022-11-21T11:26:03Z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2052-11.1.0.12598</vt:lpwstr>
  </property>
  <property fmtid="{D5CDD505-2E9C-101B-9397-08002B2CF9AE}" pid="3" name="ICV">
    <vt:lpwstr>01EB05B23A7F48138C3BA054B5C45BAE</vt:lpwstr>
  </property>
</Properties>
</file>